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9" r:id="rId2"/>
    <p:sldId id="260" r:id="rId3"/>
    <p:sldId id="261" r:id="rId4"/>
    <p:sldId id="280" r:id="rId5"/>
    <p:sldId id="258" r:id="rId6"/>
    <p:sldId id="279" r:id="rId7"/>
    <p:sldId id="285" r:id="rId8"/>
    <p:sldId id="262" r:id="rId9"/>
    <p:sldId id="286" r:id="rId10"/>
    <p:sldId id="268" r:id="rId11"/>
    <p:sldId id="263" r:id="rId12"/>
    <p:sldId id="287" r:id="rId13"/>
    <p:sldId id="266" r:id="rId14"/>
    <p:sldId id="267" r:id="rId15"/>
    <p:sldId id="270" r:id="rId16"/>
    <p:sldId id="264" r:id="rId17"/>
    <p:sldId id="269" r:id="rId18"/>
    <p:sldId id="271" r:id="rId19"/>
    <p:sldId id="272" r:id="rId20"/>
    <p:sldId id="273" r:id="rId21"/>
    <p:sldId id="274" r:id="rId22"/>
    <p:sldId id="275" r:id="rId23"/>
    <p:sldId id="276" r:id="rId24"/>
    <p:sldId id="277" r:id="rId25"/>
    <p:sldId id="278" r:id="rId26"/>
    <p:sldId id="281" r:id="rId27"/>
    <p:sldId id="282" r:id="rId28"/>
    <p:sldId id="284"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p:scale>
          <a:sx n="68" d="100"/>
          <a:sy n="68" d="100"/>
        </p:scale>
        <p:origin x="-1234" y="-509"/>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8562350D-5898-4079-9D3E-0BA45DB37BC3}" type="datetimeFigureOut">
              <a:rPr lang="en-US" smtClean="0"/>
              <a:t>11/26/2022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A578ACC-4A3C-46F7-A195-26ABF93B5028}" type="slidenum">
              <a:rPr lang="en-US" smtClean="0"/>
              <a:t>‹#›</a:t>
            </a:fld>
            <a:endParaRPr lang="en-US"/>
          </a:p>
        </p:txBody>
      </p:sp>
    </p:spTree>
    <p:extLst>
      <p:ext uri="{BB962C8B-B14F-4D97-AF65-F5344CB8AC3E}">
        <p14:creationId xmlns:p14="http://schemas.microsoft.com/office/powerpoint/2010/main" val="39551452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562350D-5898-4079-9D3E-0BA45DB37BC3}" type="datetimeFigureOut">
              <a:rPr lang="en-US" smtClean="0"/>
              <a:t>11/26/2022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A578ACC-4A3C-46F7-A195-26ABF93B5028}" type="slidenum">
              <a:rPr lang="en-US" smtClean="0"/>
              <a:t>‹#›</a:t>
            </a:fld>
            <a:endParaRPr lang="en-US"/>
          </a:p>
        </p:txBody>
      </p:sp>
    </p:spTree>
    <p:extLst>
      <p:ext uri="{BB962C8B-B14F-4D97-AF65-F5344CB8AC3E}">
        <p14:creationId xmlns:p14="http://schemas.microsoft.com/office/powerpoint/2010/main" val="1957579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562350D-5898-4079-9D3E-0BA45DB37BC3}" type="datetimeFigureOut">
              <a:rPr lang="en-US" smtClean="0"/>
              <a:t>11/26/2022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A578ACC-4A3C-46F7-A195-26ABF93B5028}" type="slidenum">
              <a:rPr lang="en-US" smtClean="0"/>
              <a:t>‹#›</a:t>
            </a:fld>
            <a:endParaRPr lang="en-US"/>
          </a:p>
        </p:txBody>
      </p:sp>
    </p:spTree>
    <p:extLst>
      <p:ext uri="{BB962C8B-B14F-4D97-AF65-F5344CB8AC3E}">
        <p14:creationId xmlns:p14="http://schemas.microsoft.com/office/powerpoint/2010/main" val="26741808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562350D-5898-4079-9D3E-0BA45DB37BC3}" type="datetimeFigureOut">
              <a:rPr lang="en-US" smtClean="0"/>
              <a:t>11/26/2022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A578ACC-4A3C-46F7-A195-26ABF93B5028}" type="slidenum">
              <a:rPr lang="en-US" smtClean="0"/>
              <a:t>‹#›</a:t>
            </a:fld>
            <a:endParaRPr lang="en-US"/>
          </a:p>
        </p:txBody>
      </p:sp>
    </p:spTree>
    <p:extLst>
      <p:ext uri="{BB962C8B-B14F-4D97-AF65-F5344CB8AC3E}">
        <p14:creationId xmlns:p14="http://schemas.microsoft.com/office/powerpoint/2010/main" val="36453107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562350D-5898-4079-9D3E-0BA45DB37BC3}" type="datetimeFigureOut">
              <a:rPr lang="en-US" smtClean="0"/>
              <a:t>11/26/2022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A578ACC-4A3C-46F7-A195-26ABF93B5028}" type="slidenum">
              <a:rPr lang="en-US" smtClean="0"/>
              <a:t>‹#›</a:t>
            </a:fld>
            <a:endParaRPr lang="en-US"/>
          </a:p>
        </p:txBody>
      </p:sp>
    </p:spTree>
    <p:extLst>
      <p:ext uri="{BB962C8B-B14F-4D97-AF65-F5344CB8AC3E}">
        <p14:creationId xmlns:p14="http://schemas.microsoft.com/office/powerpoint/2010/main" val="38295311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8562350D-5898-4079-9D3E-0BA45DB37BC3}" type="datetimeFigureOut">
              <a:rPr lang="en-US" smtClean="0"/>
              <a:t>11/26/2022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A578ACC-4A3C-46F7-A195-26ABF93B5028}" type="slidenum">
              <a:rPr lang="en-US" smtClean="0"/>
              <a:t>‹#›</a:t>
            </a:fld>
            <a:endParaRPr lang="en-US"/>
          </a:p>
        </p:txBody>
      </p:sp>
    </p:spTree>
    <p:extLst>
      <p:ext uri="{BB962C8B-B14F-4D97-AF65-F5344CB8AC3E}">
        <p14:creationId xmlns:p14="http://schemas.microsoft.com/office/powerpoint/2010/main" val="17470784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8562350D-5898-4079-9D3E-0BA45DB37BC3}" type="datetimeFigureOut">
              <a:rPr lang="en-US" smtClean="0"/>
              <a:t>11/26/2022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A578ACC-4A3C-46F7-A195-26ABF93B5028}" type="slidenum">
              <a:rPr lang="en-US" smtClean="0"/>
              <a:t>‹#›</a:t>
            </a:fld>
            <a:endParaRPr lang="en-US"/>
          </a:p>
        </p:txBody>
      </p:sp>
    </p:spTree>
    <p:extLst>
      <p:ext uri="{BB962C8B-B14F-4D97-AF65-F5344CB8AC3E}">
        <p14:creationId xmlns:p14="http://schemas.microsoft.com/office/powerpoint/2010/main" val="2442546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8562350D-5898-4079-9D3E-0BA45DB37BC3}" type="datetimeFigureOut">
              <a:rPr lang="en-US" smtClean="0"/>
              <a:t>11/26/2022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A578ACC-4A3C-46F7-A195-26ABF93B5028}" type="slidenum">
              <a:rPr lang="en-US" smtClean="0"/>
              <a:t>‹#›</a:t>
            </a:fld>
            <a:endParaRPr lang="en-US"/>
          </a:p>
        </p:txBody>
      </p:sp>
    </p:spTree>
    <p:extLst>
      <p:ext uri="{BB962C8B-B14F-4D97-AF65-F5344CB8AC3E}">
        <p14:creationId xmlns:p14="http://schemas.microsoft.com/office/powerpoint/2010/main" val="26183462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562350D-5898-4079-9D3E-0BA45DB37BC3}" type="datetimeFigureOut">
              <a:rPr lang="en-US" smtClean="0"/>
              <a:t>11/26/2022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A578ACC-4A3C-46F7-A195-26ABF93B5028}" type="slidenum">
              <a:rPr lang="en-US" smtClean="0"/>
              <a:t>‹#›</a:t>
            </a:fld>
            <a:endParaRPr lang="en-US"/>
          </a:p>
        </p:txBody>
      </p:sp>
    </p:spTree>
    <p:extLst>
      <p:ext uri="{BB962C8B-B14F-4D97-AF65-F5344CB8AC3E}">
        <p14:creationId xmlns:p14="http://schemas.microsoft.com/office/powerpoint/2010/main" val="18980978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562350D-5898-4079-9D3E-0BA45DB37BC3}" type="datetimeFigureOut">
              <a:rPr lang="en-US" smtClean="0"/>
              <a:t>11/26/2022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A578ACC-4A3C-46F7-A195-26ABF93B5028}" type="slidenum">
              <a:rPr lang="en-US" smtClean="0"/>
              <a:t>‹#›</a:t>
            </a:fld>
            <a:endParaRPr lang="en-US"/>
          </a:p>
        </p:txBody>
      </p:sp>
    </p:spTree>
    <p:extLst>
      <p:ext uri="{BB962C8B-B14F-4D97-AF65-F5344CB8AC3E}">
        <p14:creationId xmlns:p14="http://schemas.microsoft.com/office/powerpoint/2010/main" val="38520740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562350D-5898-4079-9D3E-0BA45DB37BC3}" type="datetimeFigureOut">
              <a:rPr lang="en-US" smtClean="0"/>
              <a:t>11/26/2022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A578ACC-4A3C-46F7-A195-26ABF93B5028}" type="slidenum">
              <a:rPr lang="en-US" smtClean="0"/>
              <a:t>‹#›</a:t>
            </a:fld>
            <a:endParaRPr lang="en-US"/>
          </a:p>
        </p:txBody>
      </p:sp>
    </p:spTree>
    <p:extLst>
      <p:ext uri="{BB962C8B-B14F-4D97-AF65-F5344CB8AC3E}">
        <p14:creationId xmlns:p14="http://schemas.microsoft.com/office/powerpoint/2010/main" val="20540918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562350D-5898-4079-9D3E-0BA45DB37BC3}" type="datetimeFigureOut">
              <a:rPr lang="en-US" smtClean="0"/>
              <a:t>11/26/2022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A578ACC-4A3C-46F7-A195-26ABF93B5028}" type="slidenum">
              <a:rPr lang="en-US" smtClean="0"/>
              <a:t>‹#›</a:t>
            </a:fld>
            <a:endParaRPr lang="en-US"/>
          </a:p>
        </p:txBody>
      </p:sp>
    </p:spTree>
    <p:extLst>
      <p:ext uri="{BB962C8B-B14F-4D97-AF65-F5344CB8AC3E}">
        <p14:creationId xmlns:p14="http://schemas.microsoft.com/office/powerpoint/2010/main" val="24116242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32.jpg"/><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hyperlink" Target="https://github.com/Sahana-Akter/Hotel-Management-System-in-Java" TargetMode="External"/><Relationship Id="rId7" Type="http://schemas.openxmlformats.org/officeDocument/2006/relationships/image" Target="../media/image40.PNG"/><Relationship Id="rId2" Type="http://schemas.openxmlformats.org/officeDocument/2006/relationships/hyperlink" Target="https://github.com/Tehsim/University_Projects/tree/main/software_projects/SE%20Project" TargetMode="External"/><Relationship Id="rId1" Type="http://schemas.openxmlformats.org/officeDocument/2006/relationships/slideLayout" Target="../slideLayouts/slideLayout7.xml"/><Relationship Id="rId6" Type="http://schemas.openxmlformats.org/officeDocument/2006/relationships/image" Target="../media/image39.jpeg"/><Relationship Id="rId5" Type="http://schemas.openxmlformats.org/officeDocument/2006/relationships/image" Target="../media/image38.jpeg"/><Relationship Id="rId4" Type="http://schemas.openxmlformats.org/officeDocument/2006/relationships/hyperlink" Target="https://github.com/raisa220/Hotel-Management-System.git"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2" Type="http://schemas.openxmlformats.org/officeDocument/2006/relationships/hyperlink" Target="https://github.com/Tehsim/University_Projects/tree/main/software_projects/SE%20Project" TargetMode="Externa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25000">
              <a:srgbClr val="D6E6F5"/>
            </a:gs>
            <a:gs pos="77000">
              <a:srgbClr val="CCDDF1"/>
            </a:gs>
            <a:gs pos="91000">
              <a:schemeClr val="accent1">
                <a:lumMod val="40000"/>
                <a:lumOff val="60000"/>
              </a:schemeClr>
            </a:gs>
            <a:gs pos="0">
              <a:schemeClr val="tx2">
                <a:lumMod val="40000"/>
                <a:lumOff val="60000"/>
              </a:schemeClr>
            </a:gs>
            <a:gs pos="68000">
              <a:schemeClr val="accent5">
                <a:lumMod val="20000"/>
                <a:lumOff val="80000"/>
              </a:schemeClr>
            </a:gs>
            <a:gs pos="16000">
              <a:srgbClr val="E9EFF8"/>
            </a:gs>
            <a:gs pos="26000">
              <a:schemeClr val="accent1">
                <a:lumMod val="5000"/>
                <a:lumOff val="95000"/>
              </a:schemeClr>
            </a:gs>
          </a:gsLst>
          <a:lin ang="5400000" scaled="1"/>
        </a:gradFill>
        <a:effectLst/>
      </p:bgPr>
    </p:bg>
    <p:spTree>
      <p:nvGrpSpPr>
        <p:cNvPr id="1" name=""/>
        <p:cNvGrpSpPr/>
        <p:nvPr/>
      </p:nvGrpSpPr>
      <p:grpSpPr>
        <a:xfrm>
          <a:off x="0" y="0"/>
          <a:ext cx="0" cy="0"/>
          <a:chOff x="0" y="0"/>
          <a:chExt cx="0" cy="0"/>
        </a:xfrm>
      </p:grpSpPr>
      <p:pic>
        <p:nvPicPr>
          <p:cNvPr id="3" name="image4.png"/>
          <p:cNvPicPr/>
          <p:nvPr/>
        </p:nvPicPr>
        <p:blipFill rotWithShape="1">
          <a:blip r:embed="rId2"/>
          <a:srcRect r="88675" b="953"/>
          <a:stretch/>
        </p:blipFill>
        <p:spPr>
          <a:xfrm>
            <a:off x="5297015" y="1717481"/>
            <a:ext cx="1281757" cy="1176793"/>
          </a:xfrm>
          <a:prstGeom prst="rect">
            <a:avLst/>
          </a:prstGeom>
          <a:ln/>
        </p:spPr>
      </p:pic>
      <p:sp>
        <p:nvSpPr>
          <p:cNvPr id="4" name="TextBox 3"/>
          <p:cNvSpPr txBox="1"/>
          <p:nvPr/>
        </p:nvSpPr>
        <p:spPr>
          <a:xfrm>
            <a:off x="2914650" y="1091039"/>
            <a:ext cx="8364248" cy="400110"/>
          </a:xfrm>
          <a:prstGeom prst="rect">
            <a:avLst/>
          </a:prstGeom>
          <a:noFill/>
        </p:spPr>
        <p:txBody>
          <a:bodyPr wrap="square" rtlCol="0">
            <a:spAutoFit/>
          </a:bodyPr>
          <a:lstStyle/>
          <a:p>
            <a:r>
              <a:rPr lang="en-US" sz="2000" b="1" dirty="0" smtClean="0">
                <a:latin typeface="Arial" pitchFamily="34" charset="0"/>
                <a:cs typeface="Arial" pitchFamily="34" charset="0"/>
              </a:rPr>
              <a:t>Department Of Computer Science &amp; Engineering</a:t>
            </a:r>
            <a:endParaRPr lang="en-US" sz="2000" b="1" dirty="0">
              <a:latin typeface="Arial" pitchFamily="34" charset="0"/>
              <a:cs typeface="Arial" pitchFamily="34" charset="0"/>
            </a:endParaRPr>
          </a:p>
        </p:txBody>
      </p:sp>
      <p:sp>
        <p:nvSpPr>
          <p:cNvPr id="5" name="TextBox 4"/>
          <p:cNvSpPr txBox="1"/>
          <p:nvPr/>
        </p:nvSpPr>
        <p:spPr>
          <a:xfrm>
            <a:off x="2353587" y="2715095"/>
            <a:ext cx="7394712" cy="1200329"/>
          </a:xfrm>
          <a:prstGeom prst="rect">
            <a:avLst/>
          </a:prstGeom>
          <a:noFill/>
        </p:spPr>
        <p:txBody>
          <a:bodyPr wrap="square" rtlCol="0">
            <a:spAutoFit/>
          </a:bodyPr>
          <a:lstStyle/>
          <a:p>
            <a:r>
              <a:rPr lang="en-US" sz="7200" dirty="0" smtClean="0">
                <a:latin typeface="Bernard MT Condensed" panose="02050806060905020404" pitchFamily="18" charset="0"/>
              </a:rPr>
              <a:t>   </a:t>
            </a:r>
            <a:r>
              <a:rPr lang="en-US" sz="3200" dirty="0" smtClean="0">
                <a:latin typeface="Arial Black" pitchFamily="34" charset="0"/>
              </a:rPr>
              <a:t>‘</a:t>
            </a:r>
            <a:r>
              <a:rPr lang="en-US" sz="3000" dirty="0" smtClean="0">
                <a:latin typeface="Arial Black" pitchFamily="34" charset="0"/>
              </a:rPr>
              <a:t>Hotel Management System’                  </a:t>
            </a:r>
            <a:endParaRPr lang="en-US" sz="3000" dirty="0">
              <a:latin typeface="Arial Black" pitchFamily="34" charset="0"/>
            </a:endParaRPr>
          </a:p>
        </p:txBody>
      </p:sp>
      <p:sp>
        <p:nvSpPr>
          <p:cNvPr id="6" name="TextBox 5"/>
          <p:cNvSpPr txBox="1"/>
          <p:nvPr/>
        </p:nvSpPr>
        <p:spPr>
          <a:xfrm>
            <a:off x="2051501" y="425105"/>
            <a:ext cx="8670450" cy="523220"/>
          </a:xfrm>
          <a:prstGeom prst="rect">
            <a:avLst/>
          </a:prstGeom>
          <a:noFill/>
        </p:spPr>
        <p:txBody>
          <a:bodyPr wrap="none" rtlCol="0">
            <a:spAutoFit/>
          </a:bodyPr>
          <a:lstStyle/>
          <a:p>
            <a:r>
              <a:rPr lang="en-US" sz="2800" dirty="0" smtClean="0">
                <a:latin typeface="Arial Black" panose="020B0A04020102020204" pitchFamily="34" charset="0"/>
              </a:rPr>
              <a:t>International Islamic University Chittagong</a:t>
            </a:r>
            <a:endParaRPr lang="en-US" sz="2800" dirty="0">
              <a:latin typeface="Arial Black" panose="020B0A04020102020204" pitchFamily="34" charset="0"/>
            </a:endParaRPr>
          </a:p>
        </p:txBody>
      </p:sp>
      <p:sp>
        <p:nvSpPr>
          <p:cNvPr id="7" name="TextBox 6"/>
          <p:cNvSpPr txBox="1"/>
          <p:nvPr/>
        </p:nvSpPr>
        <p:spPr>
          <a:xfrm>
            <a:off x="7714680" y="4291260"/>
            <a:ext cx="2840649" cy="1938992"/>
          </a:xfrm>
          <a:prstGeom prst="rect">
            <a:avLst/>
          </a:prstGeom>
          <a:noFill/>
        </p:spPr>
        <p:txBody>
          <a:bodyPr wrap="none" rtlCol="0">
            <a:spAutoFit/>
          </a:bodyPr>
          <a:lstStyle/>
          <a:p>
            <a:r>
              <a:rPr lang="en-US" sz="2400" b="1" dirty="0" smtClean="0">
                <a:latin typeface="Arial" pitchFamily="34" charset="0"/>
                <a:cs typeface="Arial" pitchFamily="34" charset="0"/>
              </a:rPr>
              <a:t>Submitted to :</a:t>
            </a:r>
            <a:r>
              <a:rPr lang="en-US" sz="2400" dirty="0" smtClean="0">
                <a:latin typeface="Arial" pitchFamily="34" charset="0"/>
                <a:cs typeface="Arial" pitchFamily="34" charset="0"/>
              </a:rPr>
              <a:t> </a:t>
            </a:r>
          </a:p>
          <a:p>
            <a:r>
              <a:rPr lang="en-US" sz="2400" dirty="0" smtClean="0">
                <a:latin typeface="Arial" pitchFamily="34" charset="0"/>
                <a:cs typeface="Arial" pitchFamily="34" charset="0"/>
              </a:rPr>
              <a:t> </a:t>
            </a:r>
            <a:r>
              <a:rPr lang="en-US" sz="3200" dirty="0" err="1" smtClean="0">
                <a:latin typeface="Arial" pitchFamily="34" charset="0"/>
                <a:cs typeface="Arial" pitchFamily="34" charset="0"/>
              </a:rPr>
              <a:t>Atia</a:t>
            </a:r>
            <a:r>
              <a:rPr lang="en-US" sz="3200" dirty="0" smtClean="0">
                <a:latin typeface="Arial" pitchFamily="34" charset="0"/>
                <a:cs typeface="Arial" pitchFamily="34" charset="0"/>
              </a:rPr>
              <a:t> </a:t>
            </a:r>
            <a:r>
              <a:rPr lang="en-US" sz="3200" dirty="0" err="1" smtClean="0">
                <a:latin typeface="Arial" pitchFamily="34" charset="0"/>
                <a:cs typeface="Arial" pitchFamily="34" charset="0"/>
              </a:rPr>
              <a:t>Binti</a:t>
            </a:r>
            <a:r>
              <a:rPr lang="en-US" sz="3200" dirty="0" smtClean="0">
                <a:latin typeface="Arial" pitchFamily="34" charset="0"/>
                <a:cs typeface="Arial" pitchFamily="34" charset="0"/>
              </a:rPr>
              <a:t> Aziz</a:t>
            </a:r>
          </a:p>
          <a:p>
            <a:r>
              <a:rPr lang="en-US" sz="2400" dirty="0">
                <a:latin typeface="Arial" pitchFamily="34" charset="0"/>
                <a:cs typeface="Arial" pitchFamily="34" charset="0"/>
              </a:rPr>
              <a:t> </a:t>
            </a:r>
            <a:r>
              <a:rPr lang="en-US" sz="2000" dirty="0" smtClean="0">
                <a:latin typeface="Arial" pitchFamily="34" charset="0"/>
                <a:cs typeface="Arial" pitchFamily="34" charset="0"/>
              </a:rPr>
              <a:t>Adjunct Faculty</a:t>
            </a:r>
          </a:p>
          <a:p>
            <a:r>
              <a:rPr lang="en-US" sz="2000" dirty="0" smtClean="0">
                <a:latin typeface="Arial" pitchFamily="34" charset="0"/>
                <a:cs typeface="Arial" pitchFamily="34" charset="0"/>
              </a:rPr>
              <a:t> </a:t>
            </a:r>
            <a:r>
              <a:rPr lang="en-US" sz="2000" dirty="0" err="1" smtClean="0">
                <a:latin typeface="Arial" pitchFamily="34" charset="0"/>
                <a:cs typeface="Arial" pitchFamily="34" charset="0"/>
              </a:rPr>
              <a:t>Dept</a:t>
            </a:r>
            <a:r>
              <a:rPr lang="en-US" sz="2000" dirty="0" smtClean="0">
                <a:latin typeface="Arial" pitchFamily="34" charset="0"/>
                <a:cs typeface="Arial" pitchFamily="34" charset="0"/>
              </a:rPr>
              <a:t> Of CSE</a:t>
            </a:r>
          </a:p>
          <a:p>
            <a:r>
              <a:rPr lang="en-US" sz="2000" dirty="0" smtClean="0">
                <a:latin typeface="Arial" pitchFamily="34" charset="0"/>
                <a:cs typeface="Arial" pitchFamily="34" charset="0"/>
              </a:rPr>
              <a:t> IIUC</a:t>
            </a:r>
            <a:endParaRPr lang="en-US" sz="2000" dirty="0">
              <a:latin typeface="Arial" pitchFamily="34" charset="0"/>
              <a:cs typeface="Arial" pitchFamily="34" charset="0"/>
            </a:endParaRPr>
          </a:p>
        </p:txBody>
      </p:sp>
      <p:sp>
        <p:nvSpPr>
          <p:cNvPr id="8" name="TextBox 7"/>
          <p:cNvSpPr txBox="1"/>
          <p:nvPr/>
        </p:nvSpPr>
        <p:spPr>
          <a:xfrm>
            <a:off x="132608" y="4291260"/>
            <a:ext cx="5564084" cy="2062103"/>
          </a:xfrm>
          <a:prstGeom prst="rect">
            <a:avLst/>
          </a:prstGeom>
          <a:noFill/>
        </p:spPr>
        <p:txBody>
          <a:bodyPr wrap="square" rtlCol="0">
            <a:spAutoFit/>
          </a:bodyPr>
          <a:lstStyle/>
          <a:p>
            <a:r>
              <a:rPr lang="en-US" sz="2400" b="1" dirty="0" smtClean="0">
                <a:latin typeface="Arial" pitchFamily="34" charset="0"/>
                <a:cs typeface="Arial" pitchFamily="34" charset="0"/>
              </a:rPr>
              <a:t>      Presented by : Team Binary Wing</a:t>
            </a:r>
            <a:endParaRPr lang="en-US" sz="2000" b="1" dirty="0" smtClean="0">
              <a:latin typeface="Arial" pitchFamily="34" charset="0"/>
              <a:cs typeface="Arial" pitchFamily="34" charset="0"/>
            </a:endParaRPr>
          </a:p>
          <a:p>
            <a:r>
              <a:rPr lang="en-US" sz="2000" dirty="0" smtClean="0">
                <a:latin typeface="Arial" pitchFamily="34" charset="0"/>
                <a:cs typeface="Arial" pitchFamily="34" charset="0"/>
              </a:rPr>
              <a:t>       </a:t>
            </a:r>
            <a:r>
              <a:rPr lang="en-US" sz="2000" dirty="0" err="1" smtClean="0">
                <a:latin typeface="Arial" pitchFamily="34" charset="0"/>
                <a:cs typeface="Arial" pitchFamily="34" charset="0"/>
              </a:rPr>
              <a:t>Tehsim</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Fariha</a:t>
            </a:r>
            <a:r>
              <a:rPr lang="en-US" sz="2000" dirty="0" smtClean="0">
                <a:latin typeface="Arial" pitchFamily="34" charset="0"/>
                <a:cs typeface="Arial" pitchFamily="34" charset="0"/>
              </a:rPr>
              <a:t> (C193207)</a:t>
            </a:r>
          </a:p>
          <a:p>
            <a:r>
              <a:rPr lang="en-US" sz="2000" dirty="0">
                <a:latin typeface="Arial" pitchFamily="34" charset="0"/>
                <a:cs typeface="Arial" pitchFamily="34" charset="0"/>
              </a:rPr>
              <a:t> </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Sahana</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Akter</a:t>
            </a:r>
            <a:r>
              <a:rPr lang="en-US" sz="2000" dirty="0" smtClean="0">
                <a:latin typeface="Arial" pitchFamily="34" charset="0"/>
                <a:cs typeface="Arial" pitchFamily="34" charset="0"/>
              </a:rPr>
              <a:t> (C193209)</a:t>
            </a:r>
          </a:p>
          <a:p>
            <a:r>
              <a:rPr lang="en-US" sz="2000" dirty="0" smtClean="0">
                <a:latin typeface="Arial" pitchFamily="34" charset="0"/>
                <a:cs typeface="Arial" pitchFamily="34" charset="0"/>
              </a:rPr>
              <a:t>       </a:t>
            </a:r>
            <a:r>
              <a:rPr lang="en-US" sz="2000" dirty="0" err="1" smtClean="0">
                <a:latin typeface="Arial" pitchFamily="34" charset="0"/>
                <a:cs typeface="Arial" pitchFamily="34" charset="0"/>
              </a:rPr>
              <a:t>Raisa</a:t>
            </a:r>
            <a:r>
              <a:rPr lang="en-US" sz="2000" dirty="0" smtClean="0">
                <a:latin typeface="Arial" pitchFamily="34" charset="0"/>
                <a:cs typeface="Arial" pitchFamily="34" charset="0"/>
              </a:rPr>
              <a:t> Ahmed (C193220)</a:t>
            </a:r>
            <a:endParaRPr lang="en-US" sz="2000" dirty="0">
              <a:latin typeface="Arial" pitchFamily="34" charset="0"/>
              <a:cs typeface="Arial" pitchFamily="34" charset="0"/>
            </a:endParaRPr>
          </a:p>
          <a:p>
            <a:r>
              <a:rPr lang="en-US" sz="2000" dirty="0" smtClean="0">
                <a:latin typeface="Arial" pitchFamily="34" charset="0"/>
                <a:cs typeface="Arial" pitchFamily="34" charset="0"/>
              </a:rPr>
              <a:t>       Efter Jahan Ema (C193229)</a:t>
            </a:r>
          </a:p>
          <a:p>
            <a:endParaRPr lang="en-US" sz="2400" dirty="0">
              <a:latin typeface="Arial" pitchFamily="34" charset="0"/>
              <a:cs typeface="Arial" pitchFamily="34" charset="0"/>
            </a:endParaRPr>
          </a:p>
        </p:txBody>
      </p:sp>
    </p:spTree>
    <p:extLst>
      <p:ext uri="{BB962C8B-B14F-4D97-AF65-F5344CB8AC3E}">
        <p14:creationId xmlns:p14="http://schemas.microsoft.com/office/powerpoint/2010/main" val="12063050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30000">
              <a:srgbClr val="D6E6F5"/>
            </a:gs>
            <a:gs pos="38000">
              <a:srgbClr val="EFF5FB"/>
            </a:gs>
            <a:gs pos="79000">
              <a:schemeClr val="accent1">
                <a:lumMod val="40000"/>
                <a:lumOff val="60000"/>
              </a:schemeClr>
            </a:gs>
            <a:gs pos="5000">
              <a:schemeClr val="tx2">
                <a:lumMod val="40000"/>
                <a:lumOff val="60000"/>
              </a:schemeClr>
            </a:gs>
            <a:gs pos="65560">
              <a:schemeClr val="accent5">
                <a:lumMod val="20000"/>
                <a:lumOff val="80000"/>
              </a:schemeClr>
            </a:gs>
            <a:gs pos="55000">
              <a:schemeClr val="accent1">
                <a:lumMod val="5000"/>
                <a:lumOff val="95000"/>
              </a:schemeClr>
            </a:gs>
          </a:gsLst>
          <a:lin ang="5400000" scaled="1"/>
        </a:gra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82492" y="208584"/>
            <a:ext cx="5047748" cy="3239815"/>
          </a:xfrm>
          <a:prstGeom prst="rect">
            <a:avLst/>
          </a:prstGeom>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b="25555"/>
          <a:stretch/>
        </p:blipFill>
        <p:spPr>
          <a:xfrm>
            <a:off x="749297" y="2483631"/>
            <a:ext cx="3225800" cy="2062460"/>
          </a:xfrm>
          <a:prstGeom prst="rect">
            <a:avLst/>
          </a:prstGeom>
        </p:spPr>
      </p:pic>
      <p:sp>
        <p:nvSpPr>
          <p:cNvPr id="7" name="Frame 6"/>
          <p:cNvSpPr/>
          <p:nvPr/>
        </p:nvSpPr>
        <p:spPr>
          <a:xfrm>
            <a:off x="1498601" y="2929526"/>
            <a:ext cx="1676400" cy="211666"/>
          </a:xfrm>
          <a:prstGeom prst="fram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8" name="Right Arrow 7"/>
          <p:cNvSpPr/>
          <p:nvPr/>
        </p:nvSpPr>
        <p:spPr>
          <a:xfrm>
            <a:off x="4084320" y="3388419"/>
            <a:ext cx="830580" cy="126442"/>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82492" y="3527682"/>
            <a:ext cx="5047748" cy="3231907"/>
          </a:xfrm>
          <a:prstGeom prst="rect">
            <a:avLst/>
          </a:prstGeom>
        </p:spPr>
      </p:pic>
      <p:sp>
        <p:nvSpPr>
          <p:cNvPr id="9" name="Rectangle 8"/>
          <p:cNvSpPr/>
          <p:nvPr/>
        </p:nvSpPr>
        <p:spPr>
          <a:xfrm>
            <a:off x="5582492" y="84759"/>
            <a:ext cx="3289427" cy="369332"/>
          </a:xfrm>
          <a:prstGeom prst="rect">
            <a:avLst/>
          </a:prstGeom>
          <a:solidFill>
            <a:srgbClr val="FFFF00"/>
          </a:solidFill>
        </p:spPr>
        <p:txBody>
          <a:bodyPr wrap="none">
            <a:spAutoFit/>
          </a:bodyPr>
          <a:lstStyle/>
          <a:p>
            <a:pPr marL="285750" indent="-285750">
              <a:buFont typeface="Wingdings" pitchFamily="2" charset="2"/>
              <a:buChar char="Ø"/>
            </a:pPr>
            <a:r>
              <a:rPr lang="en-US" dirty="0" smtClean="0"/>
              <a:t>“ADD EMPLOYEE” form design</a:t>
            </a:r>
            <a:endParaRPr lang="en-US" dirty="0"/>
          </a:p>
        </p:txBody>
      </p:sp>
      <p:sp>
        <p:nvSpPr>
          <p:cNvPr id="2" name="TextBox 1"/>
          <p:cNvSpPr txBox="1"/>
          <p:nvPr/>
        </p:nvSpPr>
        <p:spPr>
          <a:xfrm>
            <a:off x="674873" y="1628436"/>
            <a:ext cx="4176528" cy="400110"/>
          </a:xfrm>
          <a:prstGeom prst="rect">
            <a:avLst/>
          </a:prstGeom>
          <a:noFill/>
        </p:spPr>
        <p:txBody>
          <a:bodyPr wrap="none" rtlCol="0">
            <a:spAutoFit/>
          </a:bodyPr>
          <a:lstStyle/>
          <a:p>
            <a:pPr marL="342900" indent="-342900">
              <a:buFont typeface="Wingdings" pitchFamily="2" charset="2"/>
              <a:buChar char="q"/>
            </a:pPr>
            <a:r>
              <a:rPr lang="en-US" sz="2000" dirty="0" smtClean="0"/>
              <a:t>For adding employees’ information</a:t>
            </a:r>
            <a:endParaRPr lang="en-US" sz="2000" dirty="0"/>
          </a:p>
        </p:txBody>
      </p:sp>
    </p:spTree>
    <p:extLst>
      <p:ext uri="{BB962C8B-B14F-4D97-AF65-F5344CB8AC3E}">
        <p14:creationId xmlns:p14="http://schemas.microsoft.com/office/powerpoint/2010/main" val="5446024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30000">
              <a:srgbClr val="D6E6F5"/>
            </a:gs>
            <a:gs pos="38000">
              <a:srgbClr val="EFF5FB"/>
            </a:gs>
            <a:gs pos="79000">
              <a:schemeClr val="accent1">
                <a:lumMod val="40000"/>
                <a:lumOff val="60000"/>
              </a:schemeClr>
            </a:gs>
            <a:gs pos="5000">
              <a:schemeClr val="tx2">
                <a:lumMod val="40000"/>
                <a:lumOff val="60000"/>
              </a:schemeClr>
            </a:gs>
            <a:gs pos="65560">
              <a:schemeClr val="accent5">
                <a:lumMod val="20000"/>
                <a:lumOff val="80000"/>
              </a:schemeClr>
            </a:gs>
            <a:gs pos="55000">
              <a:schemeClr val="accent1">
                <a:lumMod val="5000"/>
                <a:lumOff val="95000"/>
              </a:schemeClr>
            </a:gs>
          </a:gsLst>
          <a:lin ang="5400000" scaled="1"/>
        </a:gra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b="25555"/>
          <a:stretch/>
        </p:blipFill>
        <p:spPr>
          <a:xfrm>
            <a:off x="749297" y="2308980"/>
            <a:ext cx="3225800" cy="2062460"/>
          </a:xfrm>
          <a:prstGeom prst="rect">
            <a:avLst/>
          </a:prstGeom>
        </p:spPr>
      </p:pic>
      <p:sp>
        <p:nvSpPr>
          <p:cNvPr id="5" name="Frame 4"/>
          <p:cNvSpPr/>
          <p:nvPr/>
        </p:nvSpPr>
        <p:spPr>
          <a:xfrm>
            <a:off x="1498601" y="2933518"/>
            <a:ext cx="1676400" cy="211666"/>
          </a:xfrm>
          <a:prstGeom prst="fram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6" name="Right Arrow 5"/>
          <p:cNvSpPr/>
          <p:nvPr/>
        </p:nvSpPr>
        <p:spPr>
          <a:xfrm>
            <a:off x="4084320" y="3213768"/>
            <a:ext cx="830580" cy="126442"/>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2165" y="1657190"/>
            <a:ext cx="6589986" cy="3303463"/>
          </a:xfrm>
          <a:prstGeom prst="rect">
            <a:avLst/>
          </a:prstGeom>
        </p:spPr>
      </p:pic>
      <p:sp>
        <p:nvSpPr>
          <p:cNvPr id="8" name="Rectangle 7"/>
          <p:cNvSpPr/>
          <p:nvPr/>
        </p:nvSpPr>
        <p:spPr>
          <a:xfrm>
            <a:off x="5162165" y="1089518"/>
            <a:ext cx="3014736" cy="369332"/>
          </a:xfrm>
          <a:prstGeom prst="rect">
            <a:avLst/>
          </a:prstGeom>
          <a:solidFill>
            <a:srgbClr val="FFFF00"/>
          </a:solidFill>
        </p:spPr>
        <p:txBody>
          <a:bodyPr wrap="none">
            <a:spAutoFit/>
          </a:bodyPr>
          <a:lstStyle/>
          <a:p>
            <a:pPr marL="285750" indent="-285750">
              <a:buFont typeface="Wingdings" pitchFamily="2" charset="2"/>
              <a:buChar char="Ø"/>
            </a:pPr>
            <a:r>
              <a:rPr lang="en-US" dirty="0" smtClean="0"/>
              <a:t>“ADD ROOMS” form design</a:t>
            </a:r>
            <a:endParaRPr lang="en-US" dirty="0"/>
          </a:p>
        </p:txBody>
      </p:sp>
      <p:sp>
        <p:nvSpPr>
          <p:cNvPr id="2" name="Rectangle 1"/>
          <p:cNvSpPr/>
          <p:nvPr/>
        </p:nvSpPr>
        <p:spPr>
          <a:xfrm>
            <a:off x="749297" y="1583263"/>
            <a:ext cx="3056350" cy="400110"/>
          </a:xfrm>
          <a:prstGeom prst="rect">
            <a:avLst/>
          </a:prstGeom>
        </p:spPr>
        <p:txBody>
          <a:bodyPr wrap="none">
            <a:spAutoFit/>
          </a:bodyPr>
          <a:lstStyle/>
          <a:p>
            <a:pPr marL="342900" indent="-342900">
              <a:buFont typeface="Wingdings" pitchFamily="2" charset="2"/>
              <a:buChar char="q"/>
            </a:pPr>
            <a:r>
              <a:rPr lang="en-US" sz="2000" dirty="0"/>
              <a:t>For adding </a:t>
            </a:r>
            <a:r>
              <a:rPr lang="en-US" sz="2000" dirty="0" smtClean="0"/>
              <a:t>room details </a:t>
            </a:r>
            <a:endParaRPr lang="en-US" sz="2000" dirty="0"/>
          </a:p>
        </p:txBody>
      </p:sp>
    </p:spTree>
    <p:extLst>
      <p:ext uri="{BB962C8B-B14F-4D97-AF65-F5344CB8AC3E}">
        <p14:creationId xmlns:p14="http://schemas.microsoft.com/office/powerpoint/2010/main" val="14798445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30000">
              <a:srgbClr val="D6E6F5"/>
            </a:gs>
            <a:gs pos="38000">
              <a:srgbClr val="EFF5FB"/>
            </a:gs>
            <a:gs pos="79000">
              <a:schemeClr val="accent1">
                <a:lumMod val="40000"/>
                <a:lumOff val="60000"/>
              </a:schemeClr>
            </a:gs>
            <a:gs pos="5000">
              <a:schemeClr val="tx2">
                <a:lumMod val="40000"/>
                <a:lumOff val="60000"/>
              </a:schemeClr>
            </a:gs>
            <a:gs pos="65560">
              <a:schemeClr val="accent5">
                <a:lumMod val="20000"/>
                <a:lumOff val="80000"/>
              </a:schemeClr>
            </a:gs>
            <a:gs pos="55000">
              <a:schemeClr val="accent1">
                <a:lumMod val="5000"/>
                <a:lumOff val="95000"/>
              </a:schemeClr>
            </a:gs>
          </a:gsLst>
          <a:lin ang="5400000" scaled="1"/>
        </a:gra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b="25555"/>
          <a:stretch/>
        </p:blipFill>
        <p:spPr>
          <a:xfrm>
            <a:off x="749297" y="2338619"/>
            <a:ext cx="3225800" cy="2062460"/>
          </a:xfrm>
          <a:prstGeom prst="rect">
            <a:avLst/>
          </a:prstGeom>
        </p:spPr>
      </p:pic>
      <p:sp>
        <p:nvSpPr>
          <p:cNvPr id="5" name="Frame 4"/>
          <p:cNvSpPr/>
          <p:nvPr/>
        </p:nvSpPr>
        <p:spPr>
          <a:xfrm>
            <a:off x="1498601" y="3110198"/>
            <a:ext cx="1676400" cy="211666"/>
          </a:xfrm>
          <a:prstGeom prst="fram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6" name="Right Arrow 5"/>
          <p:cNvSpPr/>
          <p:nvPr/>
        </p:nvSpPr>
        <p:spPr>
          <a:xfrm>
            <a:off x="4084320" y="3243407"/>
            <a:ext cx="830580" cy="126442"/>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25721" y="1595388"/>
            <a:ext cx="6390772" cy="3082484"/>
          </a:xfrm>
          <a:prstGeom prst="rect">
            <a:avLst/>
          </a:prstGeom>
        </p:spPr>
      </p:pic>
      <p:sp>
        <p:nvSpPr>
          <p:cNvPr id="8" name="Rectangle 7"/>
          <p:cNvSpPr/>
          <p:nvPr/>
        </p:nvSpPr>
        <p:spPr>
          <a:xfrm>
            <a:off x="5109027" y="1220282"/>
            <a:ext cx="3081293" cy="369332"/>
          </a:xfrm>
          <a:prstGeom prst="rect">
            <a:avLst/>
          </a:prstGeom>
          <a:solidFill>
            <a:srgbClr val="FFFF00"/>
          </a:solidFill>
        </p:spPr>
        <p:txBody>
          <a:bodyPr wrap="none">
            <a:spAutoFit/>
          </a:bodyPr>
          <a:lstStyle/>
          <a:p>
            <a:pPr marL="285750" indent="-285750">
              <a:buFont typeface="Wingdings" pitchFamily="2" charset="2"/>
              <a:buChar char="Ø"/>
            </a:pPr>
            <a:r>
              <a:rPr lang="en-US" dirty="0" smtClean="0"/>
              <a:t>“ADD DRIVERS” form design</a:t>
            </a:r>
            <a:endParaRPr lang="en-US" dirty="0"/>
          </a:p>
        </p:txBody>
      </p:sp>
      <p:sp>
        <p:nvSpPr>
          <p:cNvPr id="2" name="Rectangle 1"/>
          <p:cNvSpPr/>
          <p:nvPr/>
        </p:nvSpPr>
        <p:spPr>
          <a:xfrm>
            <a:off x="483509" y="1589614"/>
            <a:ext cx="3757375" cy="400110"/>
          </a:xfrm>
          <a:prstGeom prst="rect">
            <a:avLst/>
          </a:prstGeom>
        </p:spPr>
        <p:txBody>
          <a:bodyPr wrap="none">
            <a:spAutoFit/>
          </a:bodyPr>
          <a:lstStyle/>
          <a:p>
            <a:pPr marL="342900" indent="-342900">
              <a:buFont typeface="Wingdings" pitchFamily="2" charset="2"/>
              <a:buChar char="q"/>
            </a:pPr>
            <a:r>
              <a:rPr lang="en-US" sz="2000" dirty="0"/>
              <a:t>For adding </a:t>
            </a:r>
            <a:r>
              <a:rPr lang="en-US" sz="2000" dirty="0" smtClean="0"/>
              <a:t>drivers’ </a:t>
            </a:r>
            <a:r>
              <a:rPr lang="en-US" sz="2000" dirty="0"/>
              <a:t>information</a:t>
            </a:r>
          </a:p>
        </p:txBody>
      </p:sp>
    </p:spTree>
    <p:extLst>
      <p:ext uri="{BB962C8B-B14F-4D97-AF65-F5344CB8AC3E}">
        <p14:creationId xmlns:p14="http://schemas.microsoft.com/office/powerpoint/2010/main" val="4352400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30000">
              <a:srgbClr val="D6E6F5"/>
            </a:gs>
            <a:gs pos="38000">
              <a:srgbClr val="EFF5FB"/>
            </a:gs>
            <a:gs pos="79000">
              <a:schemeClr val="accent1">
                <a:lumMod val="40000"/>
                <a:lumOff val="60000"/>
              </a:schemeClr>
            </a:gs>
            <a:gs pos="5000">
              <a:schemeClr val="tx2">
                <a:lumMod val="40000"/>
                <a:lumOff val="60000"/>
              </a:schemeClr>
            </a:gs>
            <a:gs pos="65560">
              <a:schemeClr val="accent5">
                <a:lumMod val="20000"/>
                <a:lumOff val="80000"/>
              </a:schemeClr>
            </a:gs>
            <a:gs pos="55000">
              <a:schemeClr val="accent1">
                <a:lumMod val="5000"/>
                <a:lumOff val="95000"/>
              </a:schemeClr>
            </a:gs>
          </a:gsLst>
          <a:lin ang="5400000" scaled="1"/>
        </a:gra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b="22283"/>
          <a:stretch/>
        </p:blipFill>
        <p:spPr>
          <a:xfrm>
            <a:off x="558798" y="2610715"/>
            <a:ext cx="3335867" cy="2036599"/>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57632" y="1056271"/>
            <a:ext cx="6554445" cy="4705585"/>
          </a:xfrm>
          <a:prstGeom prst="rect">
            <a:avLst/>
          </a:prstGeom>
        </p:spPr>
      </p:pic>
      <p:sp>
        <p:nvSpPr>
          <p:cNvPr id="6" name="Right Arrow 5"/>
          <p:cNvSpPr/>
          <p:nvPr/>
        </p:nvSpPr>
        <p:spPr>
          <a:xfrm>
            <a:off x="3970020" y="3713927"/>
            <a:ext cx="830580" cy="126442"/>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ame 6"/>
          <p:cNvSpPr/>
          <p:nvPr/>
        </p:nvSpPr>
        <p:spPr>
          <a:xfrm>
            <a:off x="381000" y="3083724"/>
            <a:ext cx="1236134" cy="211666"/>
          </a:xfrm>
          <a:prstGeom prst="fram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8" name="Rectangle 7"/>
          <p:cNvSpPr/>
          <p:nvPr/>
        </p:nvSpPr>
        <p:spPr>
          <a:xfrm>
            <a:off x="5148887" y="556118"/>
            <a:ext cx="2780954" cy="369332"/>
          </a:xfrm>
          <a:prstGeom prst="rect">
            <a:avLst/>
          </a:prstGeom>
          <a:solidFill>
            <a:srgbClr val="FFFF00"/>
          </a:solidFill>
        </p:spPr>
        <p:txBody>
          <a:bodyPr wrap="none">
            <a:spAutoFit/>
          </a:bodyPr>
          <a:lstStyle/>
          <a:p>
            <a:pPr marL="285750" indent="-285750">
              <a:buFont typeface="Wingdings" pitchFamily="2" charset="2"/>
              <a:buChar char="Ø"/>
            </a:pPr>
            <a:r>
              <a:rPr lang="en-US" dirty="0" smtClean="0"/>
              <a:t>“Reception” page design</a:t>
            </a:r>
            <a:endParaRPr lang="en-US" dirty="0"/>
          </a:p>
        </p:txBody>
      </p:sp>
      <p:sp>
        <p:nvSpPr>
          <p:cNvPr id="2" name="Rectangle 1"/>
          <p:cNvSpPr/>
          <p:nvPr/>
        </p:nvSpPr>
        <p:spPr>
          <a:xfrm>
            <a:off x="496649" y="1761442"/>
            <a:ext cx="4604613" cy="646331"/>
          </a:xfrm>
          <a:prstGeom prst="rect">
            <a:avLst/>
          </a:prstGeom>
        </p:spPr>
        <p:txBody>
          <a:bodyPr wrap="square">
            <a:spAutoFit/>
          </a:bodyPr>
          <a:lstStyle/>
          <a:p>
            <a:pPr marL="285750" indent="-285750">
              <a:buFont typeface="Wingdings" pitchFamily="2" charset="2"/>
              <a:buChar char="q"/>
            </a:pPr>
            <a:r>
              <a:rPr lang="en-US" dirty="0" smtClean="0"/>
              <a:t>For receptionists’ to handle all these features altogether</a:t>
            </a:r>
            <a:endParaRPr lang="en-US" dirty="0"/>
          </a:p>
        </p:txBody>
      </p:sp>
    </p:spTree>
    <p:extLst>
      <p:ext uri="{BB962C8B-B14F-4D97-AF65-F5344CB8AC3E}">
        <p14:creationId xmlns:p14="http://schemas.microsoft.com/office/powerpoint/2010/main" val="84125028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30000">
              <a:srgbClr val="D6E6F5"/>
            </a:gs>
            <a:gs pos="38000">
              <a:srgbClr val="EFF5FB"/>
            </a:gs>
            <a:gs pos="79000">
              <a:schemeClr val="accent1">
                <a:lumMod val="40000"/>
                <a:lumOff val="60000"/>
              </a:schemeClr>
            </a:gs>
            <a:gs pos="5000">
              <a:schemeClr val="tx2">
                <a:lumMod val="40000"/>
                <a:lumOff val="60000"/>
              </a:schemeClr>
            </a:gs>
            <a:gs pos="65560">
              <a:schemeClr val="accent5">
                <a:lumMod val="20000"/>
                <a:lumOff val="80000"/>
              </a:schemeClr>
            </a:gs>
            <a:gs pos="55000">
              <a:schemeClr val="accent1">
                <a:lumMod val="5000"/>
                <a:lumOff val="95000"/>
              </a:schemeClr>
            </a:gs>
          </a:gsLst>
          <a:lin ang="5400000" scaled="1"/>
        </a:gradFill>
        <a:effectLst/>
      </p:bgPr>
    </p:bg>
    <p:spTree>
      <p:nvGrpSpPr>
        <p:cNvPr id="1" name=""/>
        <p:cNvGrpSpPr/>
        <p:nvPr/>
      </p:nvGrpSpPr>
      <p:grpSpPr>
        <a:xfrm>
          <a:off x="0" y="0"/>
          <a:ext cx="0" cy="0"/>
          <a:chOff x="0" y="0"/>
          <a:chExt cx="0" cy="0"/>
        </a:xfrm>
      </p:grpSpPr>
      <p:sp>
        <p:nvSpPr>
          <p:cNvPr id="2" name="TextBox 1"/>
          <p:cNvSpPr txBox="1"/>
          <p:nvPr/>
        </p:nvSpPr>
        <p:spPr>
          <a:xfrm>
            <a:off x="327752" y="852227"/>
            <a:ext cx="6153301" cy="400110"/>
          </a:xfrm>
          <a:prstGeom prst="rect">
            <a:avLst/>
          </a:prstGeom>
          <a:noFill/>
        </p:spPr>
        <p:txBody>
          <a:bodyPr wrap="square" rtlCol="0">
            <a:spAutoFit/>
          </a:bodyPr>
          <a:lstStyle/>
          <a:p>
            <a:pPr marL="342900" indent="-342900">
              <a:buFont typeface="Wingdings" pitchFamily="2" charset="2"/>
              <a:buChar char="q"/>
            </a:pPr>
            <a:r>
              <a:rPr lang="en-US" sz="2000" dirty="0" smtClean="0"/>
              <a:t>To put information of customers’ when checking in</a:t>
            </a:r>
            <a:endParaRPr lang="en-US" sz="20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91450" y="3490864"/>
            <a:ext cx="4670496" cy="3233785"/>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4898" y="1794220"/>
            <a:ext cx="5355144" cy="3844580"/>
          </a:xfrm>
          <a:prstGeom prst="rect">
            <a:avLst/>
          </a:prstGeom>
        </p:spPr>
      </p:pic>
      <p:sp>
        <p:nvSpPr>
          <p:cNvPr id="8" name="Frame 7"/>
          <p:cNvSpPr/>
          <p:nvPr/>
        </p:nvSpPr>
        <p:spPr>
          <a:xfrm>
            <a:off x="197584" y="2149692"/>
            <a:ext cx="1911357" cy="330627"/>
          </a:xfrm>
          <a:prstGeom prst="fram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75280" y="326344"/>
            <a:ext cx="4464737" cy="3088897"/>
          </a:xfrm>
          <a:prstGeom prst="rect">
            <a:avLst/>
          </a:prstGeom>
        </p:spPr>
      </p:pic>
      <p:sp>
        <p:nvSpPr>
          <p:cNvPr id="9" name="Right Arrow 8"/>
          <p:cNvSpPr/>
          <p:nvPr/>
        </p:nvSpPr>
        <p:spPr>
          <a:xfrm>
            <a:off x="5481105" y="3615281"/>
            <a:ext cx="936624" cy="246010"/>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6694330" y="46428"/>
            <a:ext cx="3384773" cy="369332"/>
          </a:xfrm>
          <a:prstGeom prst="rect">
            <a:avLst/>
          </a:prstGeom>
          <a:solidFill>
            <a:srgbClr val="FFFF00"/>
          </a:solidFill>
        </p:spPr>
        <p:txBody>
          <a:bodyPr wrap="none">
            <a:spAutoFit/>
          </a:bodyPr>
          <a:lstStyle/>
          <a:p>
            <a:pPr marL="285750" indent="-285750">
              <a:buFont typeface="Wingdings" pitchFamily="2" charset="2"/>
              <a:buChar char="Ø"/>
            </a:pPr>
            <a:r>
              <a:rPr lang="en-US" dirty="0" smtClean="0"/>
              <a:t>“New Customer Form”  </a:t>
            </a:r>
            <a:r>
              <a:rPr lang="en-US" dirty="0"/>
              <a:t>design</a:t>
            </a:r>
          </a:p>
        </p:txBody>
      </p:sp>
    </p:spTree>
    <p:extLst>
      <p:ext uri="{BB962C8B-B14F-4D97-AF65-F5344CB8AC3E}">
        <p14:creationId xmlns:p14="http://schemas.microsoft.com/office/powerpoint/2010/main" val="129418396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30000">
              <a:srgbClr val="D6E6F5"/>
            </a:gs>
            <a:gs pos="38000">
              <a:srgbClr val="EFF5FB"/>
            </a:gs>
            <a:gs pos="79000">
              <a:schemeClr val="accent1">
                <a:lumMod val="40000"/>
                <a:lumOff val="60000"/>
              </a:schemeClr>
            </a:gs>
            <a:gs pos="5000">
              <a:schemeClr val="tx2">
                <a:lumMod val="40000"/>
                <a:lumOff val="60000"/>
              </a:schemeClr>
            </a:gs>
            <a:gs pos="65560">
              <a:schemeClr val="accent5">
                <a:lumMod val="20000"/>
                <a:lumOff val="80000"/>
              </a:schemeClr>
            </a:gs>
            <a:gs pos="55000">
              <a:schemeClr val="accent1">
                <a:lumMod val="5000"/>
                <a:lumOff val="95000"/>
              </a:schemeClr>
            </a:gs>
          </a:gsLst>
          <a:lin ang="5400000" scaled="1"/>
        </a:grad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b="19535"/>
          <a:stretch/>
        </p:blipFill>
        <p:spPr>
          <a:xfrm>
            <a:off x="3235656" y="76200"/>
            <a:ext cx="5086678" cy="2930638"/>
          </a:xfrm>
          <a:prstGeom prst="rect">
            <a:avLst/>
          </a:prstGeom>
        </p:spPr>
      </p:pic>
      <p:sp>
        <p:nvSpPr>
          <p:cNvPr id="8" name="Frame 7"/>
          <p:cNvSpPr/>
          <p:nvPr/>
        </p:nvSpPr>
        <p:spPr>
          <a:xfrm>
            <a:off x="3027996" y="670560"/>
            <a:ext cx="1810704" cy="586740"/>
          </a:xfrm>
          <a:prstGeom prst="frame">
            <a:avLst>
              <a:gd name="adj1" fmla="val 600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99551" y="3202678"/>
            <a:ext cx="4998826" cy="3463389"/>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3377" y="3288453"/>
            <a:ext cx="5724557" cy="3291840"/>
          </a:xfrm>
          <a:prstGeom prst="rect">
            <a:avLst/>
          </a:prstGeom>
        </p:spPr>
      </p:pic>
      <p:sp>
        <p:nvSpPr>
          <p:cNvPr id="6" name="Rectangle 5"/>
          <p:cNvSpPr/>
          <p:nvPr/>
        </p:nvSpPr>
        <p:spPr>
          <a:xfrm>
            <a:off x="422322" y="2919121"/>
            <a:ext cx="2813334" cy="369332"/>
          </a:xfrm>
          <a:prstGeom prst="rect">
            <a:avLst/>
          </a:prstGeom>
          <a:solidFill>
            <a:srgbClr val="FFFF00"/>
          </a:solidFill>
        </p:spPr>
        <p:txBody>
          <a:bodyPr wrap="none">
            <a:spAutoFit/>
          </a:bodyPr>
          <a:lstStyle/>
          <a:p>
            <a:pPr marL="285750" indent="-285750">
              <a:buFont typeface="Wingdings" pitchFamily="2" charset="2"/>
              <a:buChar char="Ø"/>
            </a:pPr>
            <a:r>
              <a:rPr lang="en-US" dirty="0"/>
              <a:t>Information </a:t>
            </a:r>
            <a:r>
              <a:rPr lang="en-US" dirty="0" smtClean="0"/>
              <a:t>of All Rooms</a:t>
            </a:r>
            <a:endParaRPr lang="en-US" dirty="0"/>
          </a:p>
        </p:txBody>
      </p:sp>
      <p:sp>
        <p:nvSpPr>
          <p:cNvPr id="11" name="Rectangle 10"/>
          <p:cNvSpPr/>
          <p:nvPr/>
        </p:nvSpPr>
        <p:spPr>
          <a:xfrm>
            <a:off x="6699551" y="2790284"/>
            <a:ext cx="3409075" cy="369332"/>
          </a:xfrm>
          <a:prstGeom prst="rect">
            <a:avLst/>
          </a:prstGeom>
          <a:solidFill>
            <a:srgbClr val="FFFF00"/>
          </a:solidFill>
        </p:spPr>
        <p:txBody>
          <a:bodyPr wrap="none">
            <a:spAutoFit/>
          </a:bodyPr>
          <a:lstStyle/>
          <a:p>
            <a:pPr marL="285750" indent="-285750">
              <a:buFont typeface="Wingdings" pitchFamily="2" charset="2"/>
              <a:buChar char="Ø"/>
            </a:pPr>
            <a:r>
              <a:rPr lang="en-US" dirty="0" smtClean="0"/>
              <a:t>Information of All Departments</a:t>
            </a:r>
            <a:endParaRPr lang="en-US" dirty="0"/>
          </a:p>
        </p:txBody>
      </p:sp>
    </p:spTree>
    <p:extLst>
      <p:ext uri="{BB962C8B-B14F-4D97-AF65-F5344CB8AC3E}">
        <p14:creationId xmlns:p14="http://schemas.microsoft.com/office/powerpoint/2010/main" val="297112089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30000">
              <a:srgbClr val="D6E6F5"/>
            </a:gs>
            <a:gs pos="38000">
              <a:srgbClr val="EFF5FB"/>
            </a:gs>
            <a:gs pos="79000">
              <a:schemeClr val="accent1">
                <a:lumMod val="40000"/>
                <a:lumOff val="60000"/>
              </a:schemeClr>
            </a:gs>
            <a:gs pos="5000">
              <a:schemeClr val="tx2">
                <a:lumMod val="40000"/>
                <a:lumOff val="60000"/>
              </a:schemeClr>
            </a:gs>
            <a:gs pos="65560">
              <a:schemeClr val="accent5">
                <a:lumMod val="20000"/>
                <a:lumOff val="80000"/>
              </a:schemeClr>
            </a:gs>
            <a:gs pos="55000">
              <a:schemeClr val="accent1">
                <a:lumMod val="5000"/>
                <a:lumOff val="95000"/>
              </a:schemeClr>
            </a:gs>
          </a:gsLst>
          <a:lin ang="5400000" scaled="1"/>
        </a:gra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76358" y="0"/>
            <a:ext cx="4362335" cy="3131820"/>
          </a:xfrm>
          <a:prstGeom prst="rect">
            <a:avLst/>
          </a:prstGeom>
        </p:spPr>
      </p:pic>
      <p:sp>
        <p:nvSpPr>
          <p:cNvPr id="5" name="Frame 4"/>
          <p:cNvSpPr/>
          <p:nvPr/>
        </p:nvSpPr>
        <p:spPr>
          <a:xfrm>
            <a:off x="3321789" y="961787"/>
            <a:ext cx="1810704" cy="501240"/>
          </a:xfrm>
          <a:prstGeom prst="frame">
            <a:avLst>
              <a:gd name="adj1" fmla="val 6421"/>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394" y="3317390"/>
            <a:ext cx="5615003" cy="3269875"/>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62095" y="3317390"/>
            <a:ext cx="5489638" cy="3315084"/>
          </a:xfrm>
          <a:prstGeom prst="rect">
            <a:avLst/>
          </a:prstGeom>
        </p:spPr>
      </p:pic>
      <p:sp>
        <p:nvSpPr>
          <p:cNvPr id="12" name="Rectangle 11"/>
          <p:cNvSpPr/>
          <p:nvPr/>
        </p:nvSpPr>
        <p:spPr>
          <a:xfrm>
            <a:off x="6262095" y="2963417"/>
            <a:ext cx="3169970" cy="369332"/>
          </a:xfrm>
          <a:prstGeom prst="rect">
            <a:avLst/>
          </a:prstGeom>
          <a:solidFill>
            <a:srgbClr val="FFFF00"/>
          </a:solidFill>
        </p:spPr>
        <p:txBody>
          <a:bodyPr wrap="none">
            <a:spAutoFit/>
          </a:bodyPr>
          <a:lstStyle/>
          <a:p>
            <a:pPr marL="285750" indent="-285750">
              <a:buFont typeface="Wingdings" pitchFamily="2" charset="2"/>
              <a:buChar char="Ø"/>
            </a:pPr>
            <a:r>
              <a:rPr lang="en-US" dirty="0" smtClean="0"/>
              <a:t>Information of All Customers</a:t>
            </a:r>
            <a:endParaRPr lang="en-US" dirty="0"/>
          </a:p>
        </p:txBody>
      </p:sp>
      <p:sp>
        <p:nvSpPr>
          <p:cNvPr id="13" name="Rectangle 12"/>
          <p:cNvSpPr/>
          <p:nvPr/>
        </p:nvSpPr>
        <p:spPr>
          <a:xfrm>
            <a:off x="381394" y="2974084"/>
            <a:ext cx="3189143" cy="369332"/>
          </a:xfrm>
          <a:prstGeom prst="rect">
            <a:avLst/>
          </a:prstGeom>
          <a:solidFill>
            <a:srgbClr val="FFFF00"/>
          </a:solidFill>
        </p:spPr>
        <p:txBody>
          <a:bodyPr wrap="none">
            <a:spAutoFit/>
          </a:bodyPr>
          <a:lstStyle/>
          <a:p>
            <a:pPr marL="285750" indent="-285750">
              <a:buFont typeface="Wingdings" pitchFamily="2" charset="2"/>
              <a:buChar char="Ø"/>
            </a:pPr>
            <a:r>
              <a:rPr lang="en-US" dirty="0" smtClean="0"/>
              <a:t>Information of All Employees</a:t>
            </a:r>
            <a:endParaRPr lang="en-US" dirty="0"/>
          </a:p>
        </p:txBody>
      </p:sp>
    </p:spTree>
    <p:extLst>
      <p:ext uri="{BB962C8B-B14F-4D97-AF65-F5344CB8AC3E}">
        <p14:creationId xmlns:p14="http://schemas.microsoft.com/office/powerpoint/2010/main" val="305682844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gradFill>
          <a:gsLst>
            <a:gs pos="30000">
              <a:srgbClr val="D6E6F5"/>
            </a:gs>
            <a:gs pos="38000">
              <a:srgbClr val="EFF5FB"/>
            </a:gs>
            <a:gs pos="79000">
              <a:schemeClr val="accent1">
                <a:lumMod val="40000"/>
                <a:lumOff val="60000"/>
              </a:schemeClr>
            </a:gs>
            <a:gs pos="5000">
              <a:schemeClr val="tx2">
                <a:lumMod val="40000"/>
                <a:lumOff val="60000"/>
              </a:schemeClr>
            </a:gs>
            <a:gs pos="65560">
              <a:schemeClr val="accent5">
                <a:lumMod val="20000"/>
                <a:lumOff val="80000"/>
              </a:schemeClr>
            </a:gs>
            <a:gs pos="55000">
              <a:schemeClr val="accent1">
                <a:lumMod val="5000"/>
                <a:lumOff val="95000"/>
              </a:schemeClr>
            </a:gs>
          </a:gsLst>
          <a:lin ang="5400000" scaled="1"/>
        </a:gra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9101" y="1649752"/>
            <a:ext cx="4559243" cy="3273185"/>
          </a:xfrm>
          <a:prstGeom prst="rect">
            <a:avLst/>
          </a:prstGeom>
        </p:spPr>
      </p:pic>
      <p:sp>
        <p:nvSpPr>
          <p:cNvPr id="5" name="Frame 4"/>
          <p:cNvSpPr/>
          <p:nvPr/>
        </p:nvSpPr>
        <p:spPr>
          <a:xfrm>
            <a:off x="285751" y="3077007"/>
            <a:ext cx="1583266" cy="323863"/>
          </a:xfrm>
          <a:prstGeom prst="frame">
            <a:avLst>
              <a:gd name="adj1" fmla="val 15244"/>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19252" y="1265847"/>
            <a:ext cx="6291747" cy="3800521"/>
          </a:xfrm>
          <a:prstGeom prst="rect">
            <a:avLst/>
          </a:prstGeom>
        </p:spPr>
      </p:pic>
      <p:sp>
        <p:nvSpPr>
          <p:cNvPr id="6" name="Right Arrow 5"/>
          <p:cNvSpPr/>
          <p:nvPr/>
        </p:nvSpPr>
        <p:spPr>
          <a:xfrm>
            <a:off x="4800600" y="3061192"/>
            <a:ext cx="830580" cy="126442"/>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Up Arrow 6"/>
          <p:cNvSpPr/>
          <p:nvPr/>
        </p:nvSpPr>
        <p:spPr>
          <a:xfrm>
            <a:off x="8048414" y="2040467"/>
            <a:ext cx="104986" cy="304800"/>
          </a:xfrm>
          <a:prstGeom prst="up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5519252" y="782192"/>
            <a:ext cx="3103927" cy="369332"/>
          </a:xfrm>
          <a:prstGeom prst="rect">
            <a:avLst/>
          </a:prstGeom>
          <a:solidFill>
            <a:srgbClr val="FFFF00"/>
          </a:solidFill>
        </p:spPr>
        <p:txBody>
          <a:bodyPr wrap="none">
            <a:spAutoFit/>
          </a:bodyPr>
          <a:lstStyle/>
          <a:p>
            <a:pPr marL="285750" indent="-285750">
              <a:buFont typeface="Wingdings" pitchFamily="2" charset="2"/>
              <a:buChar char="Ø"/>
            </a:pPr>
            <a:r>
              <a:rPr lang="en-US" dirty="0" smtClean="0"/>
              <a:t>Information of All Managers</a:t>
            </a:r>
            <a:endParaRPr lang="en-US" dirty="0"/>
          </a:p>
        </p:txBody>
      </p:sp>
    </p:spTree>
    <p:extLst>
      <p:ext uri="{BB962C8B-B14F-4D97-AF65-F5344CB8AC3E}">
        <p14:creationId xmlns:p14="http://schemas.microsoft.com/office/powerpoint/2010/main" val="41274686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a:gsLst>
            <a:gs pos="30000">
              <a:srgbClr val="D6E6F5"/>
            </a:gs>
            <a:gs pos="38000">
              <a:srgbClr val="EFF5FB"/>
            </a:gs>
            <a:gs pos="79000">
              <a:schemeClr val="accent1">
                <a:lumMod val="40000"/>
                <a:lumOff val="60000"/>
              </a:schemeClr>
            </a:gs>
            <a:gs pos="5000">
              <a:schemeClr val="tx2">
                <a:lumMod val="40000"/>
                <a:lumOff val="60000"/>
              </a:schemeClr>
            </a:gs>
            <a:gs pos="65560">
              <a:schemeClr val="accent5">
                <a:lumMod val="20000"/>
                <a:lumOff val="80000"/>
              </a:schemeClr>
            </a:gs>
            <a:gs pos="55000">
              <a:schemeClr val="accent1">
                <a:lumMod val="5000"/>
                <a:lumOff val="95000"/>
              </a:schemeClr>
            </a:gs>
          </a:gsLst>
          <a:lin ang="5400000" scaled="1"/>
        </a:gra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115" y="1515263"/>
            <a:ext cx="6105224" cy="3149869"/>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8036" y="1591568"/>
            <a:ext cx="4682164" cy="3361432"/>
          </a:xfrm>
          <a:prstGeom prst="rect">
            <a:avLst/>
          </a:prstGeom>
        </p:spPr>
      </p:pic>
      <p:sp>
        <p:nvSpPr>
          <p:cNvPr id="5" name="Frame 4"/>
          <p:cNvSpPr/>
          <p:nvPr/>
        </p:nvSpPr>
        <p:spPr>
          <a:xfrm>
            <a:off x="184103" y="3296918"/>
            <a:ext cx="1583266" cy="323863"/>
          </a:xfrm>
          <a:prstGeom prst="frame">
            <a:avLst>
              <a:gd name="adj1" fmla="val 12303"/>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6" name="Right Arrow 5"/>
          <p:cNvSpPr/>
          <p:nvPr/>
        </p:nvSpPr>
        <p:spPr>
          <a:xfrm>
            <a:off x="4760332" y="3185821"/>
            <a:ext cx="830580" cy="126442"/>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5667115" y="1001203"/>
            <a:ext cx="3081036" cy="369332"/>
          </a:xfrm>
          <a:prstGeom prst="rect">
            <a:avLst/>
          </a:prstGeom>
          <a:solidFill>
            <a:srgbClr val="FFFF00"/>
          </a:solidFill>
        </p:spPr>
        <p:txBody>
          <a:bodyPr wrap="none">
            <a:spAutoFit/>
          </a:bodyPr>
          <a:lstStyle/>
          <a:p>
            <a:pPr marL="285750" indent="-285750">
              <a:buFont typeface="Wingdings" pitchFamily="2" charset="2"/>
              <a:buChar char="Ø"/>
            </a:pPr>
            <a:r>
              <a:rPr lang="en-US" dirty="0" smtClean="0"/>
              <a:t>Customer Checkout Feature</a:t>
            </a:r>
            <a:endParaRPr lang="en-US" dirty="0"/>
          </a:p>
        </p:txBody>
      </p:sp>
    </p:spTree>
    <p:extLst>
      <p:ext uri="{BB962C8B-B14F-4D97-AF65-F5344CB8AC3E}">
        <p14:creationId xmlns:p14="http://schemas.microsoft.com/office/powerpoint/2010/main" val="266403534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gradFill>
          <a:gsLst>
            <a:gs pos="30000">
              <a:srgbClr val="D6E6F5"/>
            </a:gs>
            <a:gs pos="38000">
              <a:srgbClr val="EFF5FB"/>
            </a:gs>
            <a:gs pos="79000">
              <a:schemeClr val="accent1">
                <a:lumMod val="40000"/>
                <a:lumOff val="60000"/>
              </a:schemeClr>
            </a:gs>
            <a:gs pos="5000">
              <a:schemeClr val="tx2">
                <a:lumMod val="40000"/>
                <a:lumOff val="60000"/>
              </a:schemeClr>
            </a:gs>
            <a:gs pos="65560">
              <a:schemeClr val="accent5">
                <a:lumMod val="20000"/>
                <a:lumOff val="80000"/>
              </a:schemeClr>
            </a:gs>
            <a:gs pos="55000">
              <a:schemeClr val="accent1">
                <a:lumMod val="5000"/>
                <a:lumOff val="95000"/>
              </a:schemeClr>
            </a:gs>
          </a:gsLst>
          <a:lin ang="5400000" scaled="1"/>
        </a:gra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98065" y="1276772"/>
            <a:ext cx="6273801" cy="376977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8036" y="1591568"/>
            <a:ext cx="4655630" cy="3342382"/>
          </a:xfrm>
          <a:prstGeom prst="rect">
            <a:avLst/>
          </a:prstGeom>
        </p:spPr>
      </p:pic>
      <p:sp>
        <p:nvSpPr>
          <p:cNvPr id="5" name="Frame 4"/>
          <p:cNvSpPr/>
          <p:nvPr/>
        </p:nvSpPr>
        <p:spPr>
          <a:xfrm>
            <a:off x="184103" y="3535575"/>
            <a:ext cx="1583266" cy="323863"/>
          </a:xfrm>
          <a:prstGeom prst="frame">
            <a:avLst>
              <a:gd name="adj1" fmla="val 9362"/>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6" name="Right Arrow 5"/>
          <p:cNvSpPr/>
          <p:nvPr/>
        </p:nvSpPr>
        <p:spPr>
          <a:xfrm>
            <a:off x="4760332" y="3161657"/>
            <a:ext cx="830580" cy="126442"/>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5698065" y="810767"/>
            <a:ext cx="4086760" cy="369332"/>
          </a:xfrm>
          <a:prstGeom prst="rect">
            <a:avLst/>
          </a:prstGeom>
          <a:solidFill>
            <a:srgbClr val="FFFF00"/>
          </a:solidFill>
        </p:spPr>
        <p:txBody>
          <a:bodyPr wrap="none">
            <a:spAutoFit/>
          </a:bodyPr>
          <a:lstStyle/>
          <a:p>
            <a:pPr marL="285750" indent="-285750">
              <a:buFont typeface="Wingdings" pitchFamily="2" charset="2"/>
              <a:buChar char="Ø"/>
            </a:pPr>
            <a:r>
              <a:rPr lang="en-US" dirty="0" smtClean="0"/>
              <a:t>Feature to update status of Customers</a:t>
            </a:r>
            <a:endParaRPr lang="en-US" dirty="0"/>
          </a:p>
        </p:txBody>
      </p:sp>
    </p:spTree>
    <p:extLst>
      <p:ext uri="{BB962C8B-B14F-4D97-AF65-F5344CB8AC3E}">
        <p14:creationId xmlns:p14="http://schemas.microsoft.com/office/powerpoint/2010/main" val="304874590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30000">
              <a:srgbClr val="D6E6F5"/>
            </a:gs>
            <a:gs pos="38000">
              <a:srgbClr val="EFF5FB"/>
            </a:gs>
            <a:gs pos="79000">
              <a:schemeClr val="accent1">
                <a:lumMod val="40000"/>
                <a:lumOff val="60000"/>
              </a:schemeClr>
            </a:gs>
            <a:gs pos="5000">
              <a:schemeClr val="tx2">
                <a:lumMod val="40000"/>
                <a:lumOff val="60000"/>
              </a:schemeClr>
            </a:gs>
            <a:gs pos="65560">
              <a:schemeClr val="accent5">
                <a:lumMod val="20000"/>
                <a:lumOff val="80000"/>
              </a:schemeClr>
            </a:gs>
            <a:gs pos="55000">
              <a:schemeClr val="accent1">
                <a:lumMod val="5000"/>
                <a:lumOff val="95000"/>
              </a:schemeClr>
            </a:gs>
          </a:gsLst>
          <a:lin ang="5400000" scaled="1"/>
        </a:gradFill>
        <a:effectLst/>
      </p:bgPr>
    </p:bg>
    <p:spTree>
      <p:nvGrpSpPr>
        <p:cNvPr id="1" name=""/>
        <p:cNvGrpSpPr/>
        <p:nvPr/>
      </p:nvGrpSpPr>
      <p:grpSpPr>
        <a:xfrm>
          <a:off x="0" y="0"/>
          <a:ext cx="0" cy="0"/>
          <a:chOff x="0" y="0"/>
          <a:chExt cx="0" cy="0"/>
        </a:xfrm>
      </p:grpSpPr>
      <p:sp>
        <p:nvSpPr>
          <p:cNvPr id="2" name="TextBox 1"/>
          <p:cNvSpPr txBox="1"/>
          <p:nvPr/>
        </p:nvSpPr>
        <p:spPr>
          <a:xfrm>
            <a:off x="622698" y="1282340"/>
            <a:ext cx="10527708" cy="3323987"/>
          </a:xfrm>
          <a:prstGeom prst="rect">
            <a:avLst/>
          </a:prstGeom>
          <a:noFill/>
        </p:spPr>
        <p:txBody>
          <a:bodyPr wrap="square" rtlCol="0">
            <a:spAutoFit/>
          </a:bodyPr>
          <a:lstStyle/>
          <a:p>
            <a:r>
              <a:rPr lang="en-US" sz="3200" b="1" u="sng" dirty="0" smtClean="0"/>
              <a:t>Introduction</a:t>
            </a:r>
            <a:r>
              <a:rPr lang="en-US" sz="3200" b="1" dirty="0" smtClean="0"/>
              <a:t>:</a:t>
            </a:r>
          </a:p>
          <a:p>
            <a:endParaRPr lang="en-US" sz="1400" dirty="0" smtClean="0">
              <a:latin typeface="Arial Black" panose="020B0A04020102020204" pitchFamily="34" charset="0"/>
            </a:endParaRPr>
          </a:p>
          <a:p>
            <a:r>
              <a:rPr lang="en-US" dirty="0"/>
              <a:t>The project, Hotel Management System is a desktop-based application that allows the hotel manager to handle all hotel activities. Hotel management project provides room booking, staff management and other necessary hotel management features. The system allows the manager to post available rooms in the system. The Purpose of the whole process is to ease the daily or regular activities of the Hotel Management into an automatic computerized retrievable process. The daily activities includes the Room activities, Entering details of the new customer check in, To allocate a room as per the customer need and interest, Recording the checkout time and details, Releasing or Empty of room and to record the process in a computer system for future. </a:t>
            </a:r>
          </a:p>
          <a:p>
            <a:r>
              <a:rPr lang="en-US" sz="2000" dirty="0"/>
              <a:t> </a:t>
            </a:r>
            <a:endParaRPr lang="en-US" sz="2400" dirty="0"/>
          </a:p>
        </p:txBody>
      </p:sp>
    </p:spTree>
    <p:extLst>
      <p:ext uri="{BB962C8B-B14F-4D97-AF65-F5344CB8AC3E}">
        <p14:creationId xmlns:p14="http://schemas.microsoft.com/office/powerpoint/2010/main" val="15069577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a:gsLst>
            <a:gs pos="30000">
              <a:srgbClr val="D6E6F5"/>
            </a:gs>
            <a:gs pos="38000">
              <a:srgbClr val="EFF5FB"/>
            </a:gs>
            <a:gs pos="79000">
              <a:schemeClr val="accent1">
                <a:lumMod val="40000"/>
                <a:lumOff val="60000"/>
              </a:schemeClr>
            </a:gs>
            <a:gs pos="5000">
              <a:schemeClr val="tx2">
                <a:lumMod val="40000"/>
                <a:lumOff val="60000"/>
              </a:schemeClr>
            </a:gs>
            <a:gs pos="65560">
              <a:schemeClr val="accent5">
                <a:lumMod val="20000"/>
                <a:lumOff val="80000"/>
              </a:schemeClr>
            </a:gs>
            <a:gs pos="55000">
              <a:schemeClr val="accent1">
                <a:lumMod val="5000"/>
                <a:lumOff val="95000"/>
              </a:schemeClr>
            </a:gs>
          </a:gsLst>
          <a:lin ang="5400000" scaled="1"/>
        </a:gra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84172" y="1475268"/>
            <a:ext cx="6558924" cy="3372778"/>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8035" y="1518152"/>
            <a:ext cx="4656560" cy="3343050"/>
          </a:xfrm>
          <a:prstGeom prst="rect">
            <a:avLst/>
          </a:prstGeom>
        </p:spPr>
      </p:pic>
      <p:sp>
        <p:nvSpPr>
          <p:cNvPr id="5" name="Frame 4"/>
          <p:cNvSpPr/>
          <p:nvPr/>
        </p:nvSpPr>
        <p:spPr>
          <a:xfrm>
            <a:off x="184103" y="3680126"/>
            <a:ext cx="1583266" cy="323863"/>
          </a:xfrm>
          <a:prstGeom prst="frame">
            <a:avLst>
              <a:gd name="adj1" fmla="val 16751"/>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6" name="Right Arrow 5"/>
          <p:cNvSpPr/>
          <p:nvPr/>
        </p:nvSpPr>
        <p:spPr>
          <a:xfrm>
            <a:off x="4415882" y="3161657"/>
            <a:ext cx="876015" cy="173632"/>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5384172" y="1028636"/>
            <a:ext cx="3325590" cy="369332"/>
          </a:xfrm>
          <a:prstGeom prst="rect">
            <a:avLst/>
          </a:prstGeom>
          <a:solidFill>
            <a:srgbClr val="FFFF00"/>
          </a:solidFill>
        </p:spPr>
        <p:txBody>
          <a:bodyPr wrap="none">
            <a:spAutoFit/>
          </a:bodyPr>
          <a:lstStyle/>
          <a:p>
            <a:pPr marL="285750" indent="-285750">
              <a:buFont typeface="Wingdings" pitchFamily="2" charset="2"/>
              <a:buChar char="Ø"/>
            </a:pPr>
            <a:r>
              <a:rPr lang="en-US" dirty="0" smtClean="0"/>
              <a:t>Feature to update room status</a:t>
            </a:r>
            <a:endParaRPr lang="en-US" dirty="0"/>
          </a:p>
        </p:txBody>
      </p:sp>
    </p:spTree>
    <p:extLst>
      <p:ext uri="{BB962C8B-B14F-4D97-AF65-F5344CB8AC3E}">
        <p14:creationId xmlns:p14="http://schemas.microsoft.com/office/powerpoint/2010/main" val="416233218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gradFill>
          <a:gsLst>
            <a:gs pos="30000">
              <a:srgbClr val="D6E6F5"/>
            </a:gs>
            <a:gs pos="38000">
              <a:srgbClr val="EFF5FB"/>
            </a:gs>
            <a:gs pos="79000">
              <a:schemeClr val="accent1">
                <a:lumMod val="40000"/>
                <a:lumOff val="60000"/>
              </a:schemeClr>
            </a:gs>
            <a:gs pos="5000">
              <a:schemeClr val="tx2">
                <a:lumMod val="40000"/>
                <a:lumOff val="60000"/>
              </a:schemeClr>
            </a:gs>
            <a:gs pos="65560">
              <a:schemeClr val="accent5">
                <a:lumMod val="20000"/>
                <a:lumOff val="80000"/>
              </a:schemeClr>
            </a:gs>
            <a:gs pos="55000">
              <a:schemeClr val="accent1">
                <a:lumMod val="5000"/>
                <a:lumOff val="95000"/>
              </a:schemeClr>
            </a:gs>
          </a:gsLst>
          <a:lin ang="5400000" scaled="1"/>
        </a:gra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91897" y="823219"/>
            <a:ext cx="6777815" cy="4084208"/>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3506" y="1137697"/>
            <a:ext cx="4566210" cy="3278186"/>
          </a:xfrm>
          <a:prstGeom prst="rect">
            <a:avLst/>
          </a:prstGeom>
        </p:spPr>
      </p:pic>
      <p:sp>
        <p:nvSpPr>
          <p:cNvPr id="5" name="Frame 4"/>
          <p:cNvSpPr/>
          <p:nvPr/>
        </p:nvSpPr>
        <p:spPr>
          <a:xfrm>
            <a:off x="165312" y="3498395"/>
            <a:ext cx="1583266" cy="323863"/>
          </a:xfrm>
          <a:prstGeom prst="frame">
            <a:avLst>
              <a:gd name="adj1" fmla="val 16751"/>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6" name="Right Arrow 5"/>
          <p:cNvSpPr/>
          <p:nvPr/>
        </p:nvSpPr>
        <p:spPr>
          <a:xfrm>
            <a:off x="4605454" y="3161657"/>
            <a:ext cx="686444" cy="173632"/>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5291898" y="334517"/>
            <a:ext cx="4458080" cy="369332"/>
          </a:xfrm>
          <a:prstGeom prst="rect">
            <a:avLst/>
          </a:prstGeom>
          <a:solidFill>
            <a:srgbClr val="FFFF00"/>
          </a:solidFill>
        </p:spPr>
        <p:txBody>
          <a:bodyPr wrap="none">
            <a:spAutoFit/>
          </a:bodyPr>
          <a:lstStyle/>
          <a:p>
            <a:pPr marL="285750" indent="-285750">
              <a:buFont typeface="Wingdings" pitchFamily="2" charset="2"/>
              <a:buChar char="Ø"/>
            </a:pPr>
            <a:r>
              <a:rPr lang="en-US" dirty="0" smtClean="0"/>
              <a:t>Pickup Service (All Information of vehicles)</a:t>
            </a:r>
            <a:endParaRPr lang="en-US" dirty="0"/>
          </a:p>
        </p:txBody>
      </p:sp>
    </p:spTree>
    <p:extLst>
      <p:ext uri="{BB962C8B-B14F-4D97-AF65-F5344CB8AC3E}">
        <p14:creationId xmlns:p14="http://schemas.microsoft.com/office/powerpoint/2010/main" val="39951270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gradFill>
          <a:gsLst>
            <a:gs pos="30000">
              <a:srgbClr val="D6E6F5"/>
            </a:gs>
            <a:gs pos="38000">
              <a:srgbClr val="EFF5FB"/>
            </a:gs>
            <a:gs pos="79000">
              <a:schemeClr val="accent1">
                <a:lumMod val="40000"/>
                <a:lumOff val="60000"/>
              </a:schemeClr>
            </a:gs>
            <a:gs pos="5000">
              <a:schemeClr val="tx2">
                <a:lumMod val="40000"/>
                <a:lumOff val="60000"/>
              </a:schemeClr>
            </a:gs>
            <a:gs pos="65560">
              <a:schemeClr val="accent5">
                <a:lumMod val="20000"/>
                <a:lumOff val="80000"/>
              </a:schemeClr>
            </a:gs>
            <a:gs pos="55000">
              <a:schemeClr val="accent1">
                <a:lumMod val="5000"/>
                <a:lumOff val="95000"/>
              </a:schemeClr>
            </a:gs>
          </a:gsLst>
          <a:lin ang="5400000" scaled="1"/>
        </a:gra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85032" y="1562188"/>
            <a:ext cx="6566071" cy="4056609"/>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9636" y="1755787"/>
            <a:ext cx="4699354" cy="3373773"/>
          </a:xfrm>
          <a:prstGeom prst="rect">
            <a:avLst/>
          </a:prstGeom>
        </p:spPr>
      </p:pic>
      <p:sp>
        <p:nvSpPr>
          <p:cNvPr id="5" name="Frame 4"/>
          <p:cNvSpPr/>
          <p:nvPr/>
        </p:nvSpPr>
        <p:spPr>
          <a:xfrm>
            <a:off x="305015" y="4428138"/>
            <a:ext cx="1583266" cy="323863"/>
          </a:xfrm>
          <a:prstGeom prst="frame">
            <a:avLst>
              <a:gd name="adj1" fmla="val 16750"/>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6" name="Right Arrow 5"/>
          <p:cNvSpPr/>
          <p:nvPr/>
        </p:nvSpPr>
        <p:spPr>
          <a:xfrm>
            <a:off x="4702014" y="3932154"/>
            <a:ext cx="589884" cy="173632"/>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5385032" y="1096517"/>
            <a:ext cx="2983189" cy="369332"/>
          </a:xfrm>
          <a:prstGeom prst="rect">
            <a:avLst/>
          </a:prstGeom>
          <a:solidFill>
            <a:srgbClr val="FFFF00"/>
          </a:solidFill>
        </p:spPr>
        <p:txBody>
          <a:bodyPr wrap="none">
            <a:spAutoFit/>
          </a:bodyPr>
          <a:lstStyle/>
          <a:p>
            <a:pPr marL="285750" indent="-285750">
              <a:buFont typeface="Wingdings" pitchFamily="2" charset="2"/>
              <a:buChar char="Ø"/>
            </a:pPr>
            <a:r>
              <a:rPr lang="en-US" dirty="0" smtClean="0"/>
              <a:t>Feature to search for room</a:t>
            </a:r>
            <a:endParaRPr lang="en-US" dirty="0"/>
          </a:p>
        </p:txBody>
      </p:sp>
    </p:spTree>
    <p:extLst>
      <p:ext uri="{BB962C8B-B14F-4D97-AF65-F5344CB8AC3E}">
        <p14:creationId xmlns:p14="http://schemas.microsoft.com/office/powerpoint/2010/main" val="29754235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gradFill>
          <a:gsLst>
            <a:gs pos="30000">
              <a:srgbClr val="D6E6F5"/>
            </a:gs>
            <a:gs pos="38000">
              <a:srgbClr val="EFF5FB"/>
            </a:gs>
            <a:gs pos="79000">
              <a:schemeClr val="accent1">
                <a:lumMod val="40000"/>
                <a:lumOff val="60000"/>
              </a:schemeClr>
            </a:gs>
            <a:gs pos="5000">
              <a:schemeClr val="tx2">
                <a:lumMod val="40000"/>
                <a:lumOff val="60000"/>
              </a:schemeClr>
            </a:gs>
            <a:gs pos="65560">
              <a:schemeClr val="accent5">
                <a:lumMod val="20000"/>
                <a:lumOff val="80000"/>
              </a:schemeClr>
            </a:gs>
            <a:gs pos="55000">
              <a:schemeClr val="accent1">
                <a:lumMod val="5000"/>
                <a:lumOff val="95000"/>
              </a:schemeClr>
            </a:gs>
          </a:gsLst>
          <a:lin ang="5400000" scaled="1"/>
        </a:gradFill>
        <a:effectLst/>
      </p:bgPr>
    </p:bg>
    <p:spTree>
      <p:nvGrpSpPr>
        <p:cNvPr id="1" name=""/>
        <p:cNvGrpSpPr/>
        <p:nvPr/>
      </p:nvGrpSpPr>
      <p:grpSpPr>
        <a:xfrm>
          <a:off x="0" y="0"/>
          <a:ext cx="0" cy="0"/>
          <a:chOff x="0" y="0"/>
          <a:chExt cx="0" cy="0"/>
        </a:xfrm>
      </p:grpSpPr>
      <p:sp>
        <p:nvSpPr>
          <p:cNvPr id="2" name="Rectangle 1"/>
          <p:cNvSpPr/>
          <p:nvPr/>
        </p:nvSpPr>
        <p:spPr>
          <a:xfrm>
            <a:off x="971550" y="2484001"/>
            <a:ext cx="10020301" cy="2062103"/>
          </a:xfrm>
          <a:prstGeom prst="rect">
            <a:avLst/>
          </a:prstGeom>
        </p:spPr>
        <p:txBody>
          <a:bodyPr wrap="square">
            <a:spAutoFit/>
          </a:bodyPr>
          <a:lstStyle/>
          <a:p>
            <a:r>
              <a:rPr lang="en-US" sz="2800" b="1" u="sng" dirty="0"/>
              <a:t>Database</a:t>
            </a:r>
            <a:r>
              <a:rPr lang="en-US" sz="2800" b="1" dirty="0"/>
              <a:t>:</a:t>
            </a:r>
            <a:endParaRPr lang="en-US" sz="2800" dirty="0"/>
          </a:p>
          <a:p>
            <a:r>
              <a:rPr lang="en-US" sz="2000" b="1" dirty="0"/>
              <a:t>MySQL-&gt;</a:t>
            </a:r>
            <a:r>
              <a:rPr lang="en-US" sz="2000" dirty="0"/>
              <a:t> MySQL is a relational database management system(RDBMS) developed by Oracle that is based on structured query language(SQL).A database is a structured collection of data</a:t>
            </a:r>
            <a:r>
              <a:rPr lang="en-US" sz="2000" dirty="0" smtClean="0"/>
              <a:t>.</a:t>
            </a:r>
          </a:p>
          <a:p>
            <a:endParaRPr lang="en-US" sz="2000" dirty="0"/>
          </a:p>
          <a:p>
            <a:endParaRPr lang="en-US" sz="2000" dirty="0" smtClean="0"/>
          </a:p>
          <a:p>
            <a:endParaRPr lang="en-US" sz="2000" dirty="0"/>
          </a:p>
        </p:txBody>
      </p:sp>
      <p:pic>
        <p:nvPicPr>
          <p:cNvPr id="5" name="Picture 4"/>
          <p:cNvPicPr/>
          <p:nvPr/>
        </p:nvPicPr>
        <p:blipFill>
          <a:blip r:embed="rId2">
            <a:extLst>
              <a:ext uri="{28A0092B-C50C-407E-A947-70E740481C1C}">
                <a14:useLocalDpi xmlns:a14="http://schemas.microsoft.com/office/drawing/2010/main" val="0"/>
              </a:ext>
            </a:extLst>
          </a:blip>
          <a:stretch>
            <a:fillRect/>
          </a:stretch>
        </p:blipFill>
        <p:spPr>
          <a:xfrm>
            <a:off x="1478279" y="4356735"/>
            <a:ext cx="5926825" cy="1691640"/>
          </a:xfrm>
          <a:prstGeom prst="rect">
            <a:avLst/>
          </a:prstGeom>
        </p:spPr>
      </p:pic>
      <p:sp>
        <p:nvSpPr>
          <p:cNvPr id="8" name="Rectangle 7"/>
          <p:cNvSpPr/>
          <p:nvPr/>
        </p:nvSpPr>
        <p:spPr>
          <a:xfrm>
            <a:off x="971549" y="3815834"/>
            <a:ext cx="6574685" cy="369332"/>
          </a:xfrm>
          <a:prstGeom prst="rect">
            <a:avLst/>
          </a:prstGeom>
        </p:spPr>
        <p:txBody>
          <a:bodyPr wrap="none">
            <a:spAutoFit/>
          </a:bodyPr>
          <a:lstStyle/>
          <a:p>
            <a:pPr marL="285750" indent="-285750">
              <a:buFont typeface="Wingdings" pitchFamily="2" charset="2"/>
              <a:buChar char="Ø"/>
            </a:pPr>
            <a:r>
              <a:rPr lang="en-US" b="1" dirty="0"/>
              <a:t>We </a:t>
            </a:r>
            <a:r>
              <a:rPr lang="en-US" b="1" dirty="0" smtClean="0"/>
              <a:t>created </a:t>
            </a:r>
            <a:r>
              <a:rPr lang="en-US" b="1" dirty="0"/>
              <a:t>a </a:t>
            </a:r>
            <a:r>
              <a:rPr lang="en-US" dirty="0">
                <a:ea typeface="Calibri"/>
                <a:cs typeface="Times New Roman"/>
              </a:rPr>
              <a:t>We create a </a:t>
            </a:r>
            <a:r>
              <a:rPr lang="en-US" dirty="0" smtClean="0">
                <a:ea typeface="Calibri"/>
                <a:cs typeface="Times New Roman"/>
              </a:rPr>
              <a:t>“</a:t>
            </a:r>
            <a:r>
              <a:rPr lang="en-US" dirty="0" err="1" smtClean="0">
                <a:ea typeface="Calibri"/>
                <a:cs typeface="Times New Roman"/>
              </a:rPr>
              <a:t>hotelmanagementsystem</a:t>
            </a:r>
            <a:r>
              <a:rPr lang="en-US" dirty="0" smtClean="0">
                <a:ea typeface="Calibri"/>
                <a:cs typeface="Times New Roman"/>
              </a:rPr>
              <a:t> “ </a:t>
            </a:r>
            <a:r>
              <a:rPr lang="en-US" b="1" dirty="0" smtClean="0"/>
              <a:t>Database </a:t>
            </a:r>
            <a:endParaRPr lang="en-US" b="1" dirty="0"/>
          </a:p>
        </p:txBody>
      </p:sp>
      <p:sp>
        <p:nvSpPr>
          <p:cNvPr id="9" name="Frame 8"/>
          <p:cNvSpPr/>
          <p:nvPr/>
        </p:nvSpPr>
        <p:spPr>
          <a:xfrm>
            <a:off x="1323975" y="4867275"/>
            <a:ext cx="2552700" cy="228600"/>
          </a:xfrm>
          <a:prstGeom prst="fram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Rectangle 9"/>
          <p:cNvSpPr/>
          <p:nvPr/>
        </p:nvSpPr>
        <p:spPr>
          <a:xfrm>
            <a:off x="971550" y="840343"/>
            <a:ext cx="10648950" cy="1446550"/>
          </a:xfrm>
          <a:prstGeom prst="rect">
            <a:avLst/>
          </a:prstGeom>
        </p:spPr>
        <p:txBody>
          <a:bodyPr wrap="square">
            <a:spAutoFit/>
          </a:bodyPr>
          <a:lstStyle/>
          <a:p>
            <a:r>
              <a:rPr lang="en-US" sz="2800" b="1" u="sng" dirty="0" smtClean="0"/>
              <a:t>Backend</a:t>
            </a:r>
            <a:r>
              <a:rPr lang="en-US" sz="2800" b="1" dirty="0" smtClean="0"/>
              <a:t>: </a:t>
            </a:r>
            <a:r>
              <a:rPr lang="en-US" sz="2000" dirty="0" smtClean="0"/>
              <a:t>This </a:t>
            </a:r>
            <a:r>
              <a:rPr lang="en-US" sz="2000" dirty="0"/>
              <a:t>system basically based on back-end development. The software has been designed with backend as Java. Java is an object-oriented programming language, and it meets all the parameters of </a:t>
            </a:r>
            <a:r>
              <a:rPr lang="en-US" sz="2000" dirty="0" smtClean="0"/>
              <a:t>OOP like inheritance</a:t>
            </a:r>
            <a:r>
              <a:rPr lang="en-US" sz="2000" dirty="0"/>
              <a:t>, encapsulation, polymorphism etc. In hotel management system use java language as it defines all </a:t>
            </a:r>
            <a:r>
              <a:rPr lang="en-US" sz="2000" dirty="0" smtClean="0"/>
              <a:t>OOP </a:t>
            </a:r>
            <a:r>
              <a:rPr lang="en-US" sz="2000" dirty="0"/>
              <a:t>features.</a:t>
            </a:r>
          </a:p>
        </p:txBody>
      </p:sp>
    </p:spTree>
    <p:extLst>
      <p:ext uri="{BB962C8B-B14F-4D97-AF65-F5344CB8AC3E}">
        <p14:creationId xmlns:p14="http://schemas.microsoft.com/office/powerpoint/2010/main" val="40715595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gradFill>
          <a:gsLst>
            <a:gs pos="30000">
              <a:srgbClr val="D6E6F5"/>
            </a:gs>
            <a:gs pos="38000">
              <a:srgbClr val="EFF5FB"/>
            </a:gs>
            <a:gs pos="79000">
              <a:schemeClr val="accent1">
                <a:lumMod val="40000"/>
                <a:lumOff val="60000"/>
              </a:schemeClr>
            </a:gs>
            <a:gs pos="5000">
              <a:schemeClr val="tx2">
                <a:lumMod val="40000"/>
                <a:lumOff val="60000"/>
              </a:schemeClr>
            </a:gs>
            <a:gs pos="65560">
              <a:schemeClr val="accent5">
                <a:lumMod val="20000"/>
                <a:lumOff val="80000"/>
              </a:schemeClr>
            </a:gs>
            <a:gs pos="55000">
              <a:schemeClr val="accent1">
                <a:lumMod val="5000"/>
                <a:lumOff val="95000"/>
              </a:schemeClr>
            </a:gs>
          </a:gsLst>
          <a:lin ang="5400000" scaled="1"/>
        </a:gradFill>
        <a:effectLst/>
      </p:bgPr>
    </p:bg>
    <p:spTree>
      <p:nvGrpSpPr>
        <p:cNvPr id="1" name=""/>
        <p:cNvGrpSpPr/>
        <p:nvPr/>
      </p:nvGrpSpPr>
      <p:grpSpPr>
        <a:xfrm>
          <a:off x="0" y="0"/>
          <a:ext cx="0" cy="0"/>
          <a:chOff x="0" y="0"/>
          <a:chExt cx="0" cy="0"/>
        </a:xfrm>
      </p:grpSpPr>
      <p:pic>
        <p:nvPicPr>
          <p:cNvPr id="3" name="Picture 2"/>
          <p:cNvPicPr/>
          <p:nvPr/>
        </p:nvPicPr>
        <p:blipFill>
          <a:blip r:embed="rId2">
            <a:extLst>
              <a:ext uri="{28A0092B-C50C-407E-A947-70E740481C1C}">
                <a14:useLocalDpi xmlns:a14="http://schemas.microsoft.com/office/drawing/2010/main" val="0"/>
              </a:ext>
            </a:extLst>
          </a:blip>
          <a:stretch>
            <a:fillRect/>
          </a:stretch>
        </p:blipFill>
        <p:spPr>
          <a:xfrm>
            <a:off x="1144688" y="2086926"/>
            <a:ext cx="7369467" cy="2592357"/>
          </a:xfrm>
          <a:prstGeom prst="rect">
            <a:avLst/>
          </a:prstGeom>
        </p:spPr>
      </p:pic>
      <p:sp>
        <p:nvSpPr>
          <p:cNvPr id="2" name="Rectangle 1"/>
          <p:cNvSpPr/>
          <p:nvPr/>
        </p:nvSpPr>
        <p:spPr>
          <a:xfrm>
            <a:off x="1144688" y="1471729"/>
            <a:ext cx="7033079" cy="400110"/>
          </a:xfrm>
          <a:prstGeom prst="rect">
            <a:avLst/>
          </a:prstGeom>
          <a:solidFill>
            <a:srgbClr val="FFFF00"/>
          </a:solidFill>
        </p:spPr>
        <p:txBody>
          <a:bodyPr wrap="none">
            <a:spAutoFit/>
          </a:bodyPr>
          <a:lstStyle/>
          <a:p>
            <a:pPr marL="285750" indent="-285750">
              <a:buFont typeface="Wingdings" pitchFamily="2" charset="2"/>
              <a:buChar char="Ø"/>
            </a:pPr>
            <a:r>
              <a:rPr lang="en-US" sz="2000" b="1" u="sng" dirty="0"/>
              <a:t>All </a:t>
            </a:r>
            <a:r>
              <a:rPr lang="en-US" sz="2000" b="1" u="sng" dirty="0" smtClean="0"/>
              <a:t>Database Tables created under hotel management system</a:t>
            </a:r>
            <a:r>
              <a:rPr lang="en-US" sz="2000" b="1" dirty="0" smtClean="0"/>
              <a:t>:</a:t>
            </a:r>
            <a:endParaRPr lang="en-US" sz="2000" dirty="0"/>
          </a:p>
        </p:txBody>
      </p:sp>
    </p:spTree>
    <p:extLst>
      <p:ext uri="{BB962C8B-B14F-4D97-AF65-F5344CB8AC3E}">
        <p14:creationId xmlns:p14="http://schemas.microsoft.com/office/powerpoint/2010/main" val="20449163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gradFill>
          <a:gsLst>
            <a:gs pos="30000">
              <a:srgbClr val="D6E6F5"/>
            </a:gs>
            <a:gs pos="38000">
              <a:srgbClr val="EFF5FB"/>
            </a:gs>
            <a:gs pos="79000">
              <a:schemeClr val="accent1">
                <a:lumMod val="40000"/>
                <a:lumOff val="60000"/>
              </a:schemeClr>
            </a:gs>
            <a:gs pos="5000">
              <a:schemeClr val="tx2">
                <a:lumMod val="40000"/>
                <a:lumOff val="60000"/>
              </a:schemeClr>
            </a:gs>
            <a:gs pos="65560">
              <a:schemeClr val="accent5">
                <a:lumMod val="20000"/>
                <a:lumOff val="80000"/>
              </a:schemeClr>
            </a:gs>
            <a:gs pos="55000">
              <a:schemeClr val="accent1">
                <a:lumMod val="5000"/>
                <a:lumOff val="95000"/>
              </a:schemeClr>
            </a:gs>
          </a:gsLst>
          <a:lin ang="5400000" scaled="1"/>
        </a:gradFill>
        <a:effectLst/>
      </p:bgPr>
    </p:bg>
    <p:spTree>
      <p:nvGrpSpPr>
        <p:cNvPr id="1" name=""/>
        <p:cNvGrpSpPr/>
        <p:nvPr/>
      </p:nvGrpSpPr>
      <p:grpSpPr>
        <a:xfrm>
          <a:off x="0" y="0"/>
          <a:ext cx="0" cy="0"/>
          <a:chOff x="0" y="0"/>
          <a:chExt cx="0" cy="0"/>
        </a:xfrm>
      </p:grpSpPr>
      <p:pic>
        <p:nvPicPr>
          <p:cNvPr id="3" name="Picture 2"/>
          <p:cNvPicPr/>
          <p:nvPr/>
        </p:nvPicPr>
        <p:blipFill rotWithShape="1">
          <a:blip r:embed="rId2">
            <a:extLst>
              <a:ext uri="{28A0092B-C50C-407E-A947-70E740481C1C}">
                <a14:useLocalDpi xmlns:a14="http://schemas.microsoft.com/office/drawing/2010/main" val="0"/>
              </a:ext>
            </a:extLst>
          </a:blip>
          <a:srcRect l="608" t="54617"/>
          <a:stretch/>
        </p:blipFill>
        <p:spPr bwMode="auto">
          <a:xfrm>
            <a:off x="465455" y="765094"/>
            <a:ext cx="3831590" cy="691515"/>
          </a:xfrm>
          <a:prstGeom prst="rect">
            <a:avLst/>
          </a:prstGeom>
          <a:ln>
            <a:noFill/>
          </a:ln>
          <a:extLst>
            <a:ext uri="{53640926-AAD7-44D8-BBD7-CCE9431645EC}">
              <a14:shadowObscured xmlns:a14="http://schemas.microsoft.com/office/drawing/2010/main"/>
            </a:ext>
          </a:extLst>
        </p:spPr>
      </p:pic>
      <p:sp>
        <p:nvSpPr>
          <p:cNvPr id="2" name="Rectangle 1"/>
          <p:cNvSpPr/>
          <p:nvPr/>
        </p:nvSpPr>
        <p:spPr>
          <a:xfrm>
            <a:off x="465455" y="384926"/>
            <a:ext cx="1646476" cy="369332"/>
          </a:xfrm>
          <a:prstGeom prst="rect">
            <a:avLst/>
          </a:prstGeom>
          <a:solidFill>
            <a:srgbClr val="FFFF00"/>
          </a:solidFill>
        </p:spPr>
        <p:txBody>
          <a:bodyPr wrap="none">
            <a:spAutoFit/>
          </a:bodyPr>
          <a:lstStyle/>
          <a:p>
            <a:r>
              <a:rPr lang="en-US" dirty="0"/>
              <a:t> Login database</a:t>
            </a:r>
          </a:p>
        </p:txBody>
      </p:sp>
      <p:sp>
        <p:nvSpPr>
          <p:cNvPr id="6" name="Rectangle 5"/>
          <p:cNvSpPr/>
          <p:nvPr/>
        </p:nvSpPr>
        <p:spPr>
          <a:xfrm>
            <a:off x="6284786" y="200260"/>
            <a:ext cx="2067233" cy="369332"/>
          </a:xfrm>
          <a:prstGeom prst="rect">
            <a:avLst/>
          </a:prstGeom>
          <a:solidFill>
            <a:srgbClr val="FFFF00"/>
          </a:solidFill>
        </p:spPr>
        <p:txBody>
          <a:bodyPr wrap="none">
            <a:spAutoFit/>
          </a:bodyPr>
          <a:lstStyle/>
          <a:p>
            <a:r>
              <a:rPr lang="en-US" dirty="0"/>
              <a:t> Employee database</a:t>
            </a:r>
          </a:p>
        </p:txBody>
      </p:sp>
      <p:pic>
        <p:nvPicPr>
          <p:cNvPr id="7" name="Picture 6"/>
          <p:cNvPicPr/>
          <p:nvPr/>
        </p:nvPicPr>
        <p:blipFill>
          <a:blip r:embed="rId3">
            <a:extLst>
              <a:ext uri="{28A0092B-C50C-407E-A947-70E740481C1C}">
                <a14:useLocalDpi xmlns:a14="http://schemas.microsoft.com/office/drawing/2010/main" val="0"/>
              </a:ext>
            </a:extLst>
          </a:blip>
          <a:stretch>
            <a:fillRect/>
          </a:stretch>
        </p:blipFill>
        <p:spPr>
          <a:xfrm>
            <a:off x="580238" y="2195273"/>
            <a:ext cx="4861560" cy="2019300"/>
          </a:xfrm>
          <a:prstGeom prst="rect">
            <a:avLst/>
          </a:prstGeom>
        </p:spPr>
      </p:pic>
      <p:sp>
        <p:nvSpPr>
          <p:cNvPr id="8" name="Rectangle 7"/>
          <p:cNvSpPr/>
          <p:nvPr/>
        </p:nvSpPr>
        <p:spPr>
          <a:xfrm>
            <a:off x="580238" y="1841300"/>
            <a:ext cx="1712264" cy="369332"/>
          </a:xfrm>
          <a:prstGeom prst="rect">
            <a:avLst/>
          </a:prstGeom>
          <a:solidFill>
            <a:srgbClr val="FFFF00"/>
          </a:solidFill>
        </p:spPr>
        <p:txBody>
          <a:bodyPr wrap="none">
            <a:spAutoFit/>
          </a:bodyPr>
          <a:lstStyle/>
          <a:p>
            <a:r>
              <a:rPr lang="en-US" dirty="0"/>
              <a:t> Room Database</a:t>
            </a:r>
          </a:p>
        </p:txBody>
      </p:sp>
      <p:pic>
        <p:nvPicPr>
          <p:cNvPr id="9" name="Picture 8"/>
          <p:cNvPicPr/>
          <p:nvPr/>
        </p:nvPicPr>
        <p:blipFill>
          <a:blip r:embed="rId4">
            <a:extLst>
              <a:ext uri="{28A0092B-C50C-407E-A947-70E740481C1C}">
                <a14:useLocalDpi xmlns:a14="http://schemas.microsoft.com/office/drawing/2010/main" val="0"/>
              </a:ext>
            </a:extLst>
          </a:blip>
          <a:stretch>
            <a:fillRect/>
          </a:stretch>
        </p:blipFill>
        <p:spPr>
          <a:xfrm>
            <a:off x="6284786" y="2543175"/>
            <a:ext cx="4579620" cy="1600200"/>
          </a:xfrm>
          <a:prstGeom prst="rect">
            <a:avLst/>
          </a:prstGeom>
        </p:spPr>
      </p:pic>
      <p:sp>
        <p:nvSpPr>
          <p:cNvPr id="10" name="Rectangle 9"/>
          <p:cNvSpPr/>
          <p:nvPr/>
        </p:nvSpPr>
        <p:spPr>
          <a:xfrm>
            <a:off x="6284786" y="2173843"/>
            <a:ext cx="1737207" cy="369332"/>
          </a:xfrm>
          <a:prstGeom prst="rect">
            <a:avLst/>
          </a:prstGeom>
          <a:solidFill>
            <a:srgbClr val="FFFF00"/>
          </a:solidFill>
        </p:spPr>
        <p:txBody>
          <a:bodyPr wrap="none">
            <a:spAutoFit/>
          </a:bodyPr>
          <a:lstStyle/>
          <a:p>
            <a:r>
              <a:rPr lang="en-US" dirty="0"/>
              <a:t> Driver Database</a:t>
            </a:r>
          </a:p>
        </p:txBody>
      </p:sp>
      <p:pic>
        <p:nvPicPr>
          <p:cNvPr id="11" name="Picture 10"/>
          <p:cNvPicPr/>
          <p:nvPr/>
        </p:nvPicPr>
        <p:blipFill>
          <a:blip r:embed="rId5">
            <a:extLst>
              <a:ext uri="{28A0092B-C50C-407E-A947-70E740481C1C}">
                <a14:useLocalDpi xmlns:a14="http://schemas.microsoft.com/office/drawing/2010/main" val="0"/>
              </a:ext>
            </a:extLst>
          </a:blip>
          <a:stretch>
            <a:fillRect/>
          </a:stretch>
        </p:blipFill>
        <p:spPr>
          <a:xfrm>
            <a:off x="580238" y="5128141"/>
            <a:ext cx="5615940" cy="1082040"/>
          </a:xfrm>
          <a:prstGeom prst="rect">
            <a:avLst/>
          </a:prstGeom>
        </p:spPr>
      </p:pic>
      <p:pic>
        <p:nvPicPr>
          <p:cNvPr id="12" name="Pictur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84786" y="569592"/>
            <a:ext cx="5309159" cy="1367608"/>
          </a:xfrm>
          <a:prstGeom prst="rect">
            <a:avLst/>
          </a:prstGeom>
        </p:spPr>
      </p:pic>
      <p:sp>
        <p:nvSpPr>
          <p:cNvPr id="13" name="Rectangle 12"/>
          <p:cNvSpPr/>
          <p:nvPr/>
        </p:nvSpPr>
        <p:spPr>
          <a:xfrm>
            <a:off x="580238" y="4745593"/>
            <a:ext cx="2072875" cy="369332"/>
          </a:xfrm>
          <a:prstGeom prst="rect">
            <a:avLst/>
          </a:prstGeom>
          <a:solidFill>
            <a:srgbClr val="FFFF00"/>
          </a:solidFill>
        </p:spPr>
        <p:txBody>
          <a:bodyPr wrap="none">
            <a:spAutoFit/>
          </a:bodyPr>
          <a:lstStyle/>
          <a:p>
            <a:r>
              <a:rPr lang="en-US" dirty="0"/>
              <a:t> Customer Database</a:t>
            </a:r>
          </a:p>
        </p:txBody>
      </p:sp>
      <p:pic>
        <p:nvPicPr>
          <p:cNvPr id="14" name="Picture 13"/>
          <p:cNvPicPr/>
          <p:nvPr/>
        </p:nvPicPr>
        <p:blipFill>
          <a:blip r:embed="rId7">
            <a:extLst>
              <a:ext uri="{28A0092B-C50C-407E-A947-70E740481C1C}">
                <a14:useLocalDpi xmlns:a14="http://schemas.microsoft.com/office/drawing/2010/main" val="0"/>
              </a:ext>
            </a:extLst>
          </a:blip>
          <a:stretch>
            <a:fillRect/>
          </a:stretch>
        </p:blipFill>
        <p:spPr>
          <a:xfrm>
            <a:off x="6513195" y="4937641"/>
            <a:ext cx="4671060" cy="1280160"/>
          </a:xfrm>
          <a:prstGeom prst="rect">
            <a:avLst/>
          </a:prstGeom>
        </p:spPr>
      </p:pic>
      <p:sp>
        <p:nvSpPr>
          <p:cNvPr id="15" name="Rectangle 14"/>
          <p:cNvSpPr/>
          <p:nvPr/>
        </p:nvSpPr>
        <p:spPr>
          <a:xfrm>
            <a:off x="6513195" y="4541877"/>
            <a:ext cx="2255105" cy="369332"/>
          </a:xfrm>
          <a:prstGeom prst="rect">
            <a:avLst/>
          </a:prstGeom>
          <a:solidFill>
            <a:srgbClr val="FFFF00"/>
          </a:solidFill>
        </p:spPr>
        <p:txBody>
          <a:bodyPr wrap="none">
            <a:spAutoFit/>
          </a:bodyPr>
          <a:lstStyle/>
          <a:p>
            <a:r>
              <a:rPr lang="en-US" dirty="0"/>
              <a:t>Department Database</a:t>
            </a:r>
          </a:p>
        </p:txBody>
      </p:sp>
    </p:spTree>
    <p:extLst>
      <p:ext uri="{BB962C8B-B14F-4D97-AF65-F5344CB8AC3E}">
        <p14:creationId xmlns:p14="http://schemas.microsoft.com/office/powerpoint/2010/main" val="268738937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gradFill>
          <a:gsLst>
            <a:gs pos="30000">
              <a:srgbClr val="D6E6F5"/>
            </a:gs>
            <a:gs pos="38000">
              <a:srgbClr val="EFF5FB"/>
            </a:gs>
            <a:gs pos="79000">
              <a:schemeClr val="accent1">
                <a:lumMod val="40000"/>
                <a:lumOff val="60000"/>
              </a:schemeClr>
            </a:gs>
            <a:gs pos="5000">
              <a:schemeClr val="tx2">
                <a:lumMod val="40000"/>
                <a:lumOff val="60000"/>
              </a:schemeClr>
            </a:gs>
            <a:gs pos="65560">
              <a:schemeClr val="accent5">
                <a:lumMod val="20000"/>
                <a:lumOff val="80000"/>
              </a:schemeClr>
            </a:gs>
            <a:gs pos="55000">
              <a:schemeClr val="accent1">
                <a:lumMod val="5000"/>
                <a:lumOff val="95000"/>
              </a:schemeClr>
            </a:gs>
          </a:gsLst>
          <a:lin ang="5400000" scaled="1"/>
        </a:gradFill>
        <a:effectLst/>
      </p:bgPr>
    </p:bg>
    <p:spTree>
      <p:nvGrpSpPr>
        <p:cNvPr id="1" name=""/>
        <p:cNvGrpSpPr/>
        <p:nvPr/>
      </p:nvGrpSpPr>
      <p:grpSpPr>
        <a:xfrm>
          <a:off x="0" y="0"/>
          <a:ext cx="0" cy="0"/>
          <a:chOff x="0" y="0"/>
          <a:chExt cx="0" cy="0"/>
        </a:xfrm>
      </p:grpSpPr>
      <p:sp>
        <p:nvSpPr>
          <p:cNvPr id="2" name="Rectangle 1"/>
          <p:cNvSpPr/>
          <p:nvPr/>
        </p:nvSpPr>
        <p:spPr>
          <a:xfrm>
            <a:off x="1047749" y="885736"/>
            <a:ext cx="7343775" cy="2000548"/>
          </a:xfrm>
          <a:prstGeom prst="rect">
            <a:avLst/>
          </a:prstGeom>
        </p:spPr>
        <p:txBody>
          <a:bodyPr wrap="square">
            <a:spAutoFit/>
          </a:bodyPr>
          <a:lstStyle/>
          <a:p>
            <a:r>
              <a:rPr lang="en-US" sz="2800" b="1" u="sng" dirty="0"/>
              <a:t>Limitations of </a:t>
            </a:r>
            <a:r>
              <a:rPr lang="en-US" sz="2800" b="1" u="sng" dirty="0" smtClean="0"/>
              <a:t>this </a:t>
            </a:r>
            <a:r>
              <a:rPr lang="en-US" sz="2800" b="1" u="sng" dirty="0"/>
              <a:t>system</a:t>
            </a:r>
            <a:r>
              <a:rPr lang="en-US" sz="2800" b="1" dirty="0"/>
              <a:t>: </a:t>
            </a:r>
            <a:endParaRPr lang="en-US" sz="2800" b="1" dirty="0" smtClean="0"/>
          </a:p>
          <a:p>
            <a:pPr marL="342900" indent="-342900">
              <a:buAutoNum type="arabicPeriod"/>
            </a:pPr>
            <a:r>
              <a:rPr lang="en-US" sz="2400" dirty="0" smtClean="0"/>
              <a:t>There's </a:t>
            </a:r>
            <a:r>
              <a:rPr lang="en-US" sz="2400" dirty="0"/>
              <a:t>no </a:t>
            </a:r>
            <a:r>
              <a:rPr lang="en-US" sz="2400" dirty="0" smtClean="0"/>
              <a:t>deletion </a:t>
            </a:r>
            <a:r>
              <a:rPr lang="en-US" sz="2400" dirty="0"/>
              <a:t>process of any employees. </a:t>
            </a:r>
            <a:endParaRPr lang="en-US" sz="2400" dirty="0" smtClean="0"/>
          </a:p>
          <a:p>
            <a:pPr marL="342900" indent="-342900">
              <a:buAutoNum type="arabicPeriod"/>
            </a:pPr>
            <a:r>
              <a:rPr lang="en-US" sz="2400" dirty="0" smtClean="0"/>
              <a:t> </a:t>
            </a:r>
            <a:r>
              <a:rPr lang="en-US" sz="2400" dirty="0"/>
              <a:t>As its a admin based software , no other person use it externally </a:t>
            </a:r>
            <a:endParaRPr lang="en-US" sz="2400" dirty="0" smtClean="0"/>
          </a:p>
          <a:p>
            <a:pPr marL="342900" indent="-342900">
              <a:buAutoNum type="arabicPeriod"/>
            </a:pPr>
            <a:r>
              <a:rPr lang="en-US" sz="2400" dirty="0" smtClean="0"/>
              <a:t>No feature to receive  customer’s feedback</a:t>
            </a:r>
            <a:r>
              <a:rPr lang="en-US" sz="2400" dirty="0"/>
              <a:t>.</a:t>
            </a:r>
          </a:p>
        </p:txBody>
      </p:sp>
      <p:sp>
        <p:nvSpPr>
          <p:cNvPr id="3" name="Rectangle 2"/>
          <p:cNvSpPr/>
          <p:nvPr/>
        </p:nvSpPr>
        <p:spPr>
          <a:xfrm>
            <a:off x="1209674" y="3448646"/>
            <a:ext cx="7724775" cy="2369880"/>
          </a:xfrm>
          <a:prstGeom prst="rect">
            <a:avLst/>
          </a:prstGeom>
        </p:spPr>
        <p:txBody>
          <a:bodyPr wrap="square">
            <a:spAutoFit/>
          </a:bodyPr>
          <a:lstStyle/>
          <a:p>
            <a:r>
              <a:rPr lang="en-US" sz="2800" b="1" u="sng" dirty="0" smtClean="0"/>
              <a:t>Future scope</a:t>
            </a:r>
            <a:r>
              <a:rPr lang="en-US" sz="2800" b="1" dirty="0" smtClean="0"/>
              <a:t>: </a:t>
            </a:r>
            <a:endParaRPr lang="en-US" sz="2800" b="1" dirty="0"/>
          </a:p>
          <a:p>
            <a:pPr marL="342900" indent="-342900">
              <a:buAutoNum type="arabicPeriod"/>
            </a:pPr>
            <a:r>
              <a:rPr lang="en-US" sz="2400" dirty="0"/>
              <a:t>Make the software system into Website based </a:t>
            </a:r>
          </a:p>
          <a:p>
            <a:pPr marL="342900" indent="-342900">
              <a:buAutoNum type="arabicPeriod"/>
            </a:pPr>
            <a:r>
              <a:rPr lang="en-US" sz="2400" dirty="0"/>
              <a:t> Add Laundry system </a:t>
            </a:r>
          </a:p>
          <a:p>
            <a:pPr marL="342900" indent="-342900">
              <a:buAutoNum type="arabicPeriod"/>
            </a:pPr>
            <a:r>
              <a:rPr lang="en-US" sz="2400" dirty="0"/>
              <a:t> Add Restaurant system </a:t>
            </a:r>
          </a:p>
          <a:p>
            <a:pPr marL="342900" indent="-342900">
              <a:buAutoNum type="arabicPeriod"/>
            </a:pPr>
            <a:r>
              <a:rPr lang="en-US" sz="2400" dirty="0"/>
              <a:t> Add Tourist package and guide system </a:t>
            </a:r>
          </a:p>
          <a:p>
            <a:pPr marL="342900" indent="-342900">
              <a:buAutoNum type="arabicPeriod"/>
            </a:pPr>
            <a:r>
              <a:rPr lang="en-US" sz="2400" dirty="0"/>
              <a:t> Add Meeting and conference facility</a:t>
            </a:r>
          </a:p>
        </p:txBody>
      </p:sp>
    </p:spTree>
    <p:extLst>
      <p:ext uri="{BB962C8B-B14F-4D97-AF65-F5344CB8AC3E}">
        <p14:creationId xmlns:p14="http://schemas.microsoft.com/office/powerpoint/2010/main" val="7181307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gradFill>
          <a:gsLst>
            <a:gs pos="30000">
              <a:srgbClr val="D6E6F5"/>
            </a:gs>
            <a:gs pos="38000">
              <a:srgbClr val="EFF5FB"/>
            </a:gs>
            <a:gs pos="79000">
              <a:schemeClr val="accent1">
                <a:lumMod val="40000"/>
                <a:lumOff val="60000"/>
              </a:schemeClr>
            </a:gs>
            <a:gs pos="5000">
              <a:schemeClr val="tx2">
                <a:lumMod val="40000"/>
                <a:lumOff val="60000"/>
              </a:schemeClr>
            </a:gs>
            <a:gs pos="65560">
              <a:schemeClr val="accent5">
                <a:lumMod val="20000"/>
                <a:lumOff val="80000"/>
              </a:schemeClr>
            </a:gs>
            <a:gs pos="55000">
              <a:schemeClr val="accent1">
                <a:lumMod val="5000"/>
                <a:lumOff val="95000"/>
              </a:schemeClr>
            </a:gs>
          </a:gsLst>
          <a:lin ang="5400000" scaled="1"/>
        </a:gradFill>
        <a:effectLst/>
      </p:bgPr>
    </p:bg>
    <p:spTree>
      <p:nvGrpSpPr>
        <p:cNvPr id="1" name=""/>
        <p:cNvGrpSpPr/>
        <p:nvPr/>
      </p:nvGrpSpPr>
      <p:grpSpPr>
        <a:xfrm>
          <a:off x="0" y="0"/>
          <a:ext cx="0" cy="0"/>
          <a:chOff x="0" y="0"/>
          <a:chExt cx="0" cy="0"/>
        </a:xfrm>
      </p:grpSpPr>
      <p:sp>
        <p:nvSpPr>
          <p:cNvPr id="2" name="Rectangle 1"/>
          <p:cNvSpPr/>
          <p:nvPr/>
        </p:nvSpPr>
        <p:spPr>
          <a:xfrm>
            <a:off x="739112" y="523437"/>
            <a:ext cx="6172331" cy="523220"/>
          </a:xfrm>
          <a:prstGeom prst="rect">
            <a:avLst/>
          </a:prstGeom>
        </p:spPr>
        <p:txBody>
          <a:bodyPr wrap="none">
            <a:spAutoFit/>
          </a:bodyPr>
          <a:lstStyle/>
          <a:p>
            <a:r>
              <a:rPr lang="en-US" sz="2800" b="1" u="sng" dirty="0" err="1" smtClean="0"/>
              <a:t>Github</a:t>
            </a:r>
            <a:r>
              <a:rPr lang="en-US" sz="2800" b="1" u="sng" dirty="0" smtClean="0"/>
              <a:t> link of our project (Individually)</a:t>
            </a:r>
            <a:r>
              <a:rPr lang="en-US" sz="2800" b="1" dirty="0" smtClean="0"/>
              <a:t>:</a:t>
            </a:r>
            <a:endParaRPr lang="en-US" sz="2800" b="1" dirty="0"/>
          </a:p>
        </p:txBody>
      </p:sp>
      <p:sp>
        <p:nvSpPr>
          <p:cNvPr id="4" name="TextBox 3"/>
          <p:cNvSpPr txBox="1"/>
          <p:nvPr/>
        </p:nvSpPr>
        <p:spPr>
          <a:xfrm>
            <a:off x="739112" y="1382751"/>
            <a:ext cx="11264302" cy="1754326"/>
          </a:xfrm>
          <a:prstGeom prst="rect">
            <a:avLst/>
          </a:prstGeom>
          <a:noFill/>
        </p:spPr>
        <p:txBody>
          <a:bodyPr wrap="none" rtlCol="0">
            <a:spAutoFit/>
          </a:bodyPr>
          <a:lstStyle/>
          <a:p>
            <a:r>
              <a:rPr lang="en-US" dirty="0" smtClean="0"/>
              <a:t>C193207 (</a:t>
            </a:r>
            <a:r>
              <a:rPr lang="en-US" dirty="0" err="1" smtClean="0"/>
              <a:t>Tehsim</a:t>
            </a:r>
            <a:r>
              <a:rPr lang="en-US" dirty="0" smtClean="0"/>
              <a:t> </a:t>
            </a:r>
            <a:r>
              <a:rPr lang="en-US" dirty="0" err="1" smtClean="0"/>
              <a:t>Fariha</a:t>
            </a:r>
            <a:r>
              <a:rPr lang="en-US" dirty="0" smtClean="0"/>
              <a:t>) : </a:t>
            </a:r>
            <a:r>
              <a:rPr lang="en-US" dirty="0" smtClean="0">
                <a:hlinkClick r:id="rId2"/>
              </a:rPr>
              <a:t>https://github.com/Tehsim/University_Projects/tree/main/software_projects/SE%20Project</a:t>
            </a:r>
            <a:endParaRPr lang="en-US" dirty="0" smtClean="0"/>
          </a:p>
          <a:p>
            <a:r>
              <a:rPr lang="en-US" dirty="0" smtClean="0"/>
              <a:t>C193209 (</a:t>
            </a:r>
            <a:r>
              <a:rPr lang="en-US" dirty="0" err="1" smtClean="0"/>
              <a:t>Sahana</a:t>
            </a:r>
            <a:r>
              <a:rPr lang="en-US" dirty="0" smtClean="0"/>
              <a:t> </a:t>
            </a:r>
            <a:r>
              <a:rPr lang="en-US" dirty="0" err="1" smtClean="0"/>
              <a:t>Akter</a:t>
            </a:r>
            <a:r>
              <a:rPr lang="en-US" dirty="0" smtClean="0"/>
              <a:t>) : </a:t>
            </a:r>
            <a:r>
              <a:rPr lang="en-US" dirty="0" smtClean="0">
                <a:hlinkClick r:id="rId3"/>
              </a:rPr>
              <a:t>https://github.com/Sahana-Akter/Hotel-Management-System-in-Java</a:t>
            </a:r>
            <a:endParaRPr lang="en-US" dirty="0" smtClean="0"/>
          </a:p>
          <a:p>
            <a:r>
              <a:rPr lang="en-US" dirty="0" smtClean="0"/>
              <a:t>C193220  (</a:t>
            </a:r>
            <a:r>
              <a:rPr lang="en-US" dirty="0" err="1" smtClean="0"/>
              <a:t>Raisa</a:t>
            </a:r>
            <a:r>
              <a:rPr lang="en-US" dirty="0" smtClean="0"/>
              <a:t> Ahmed) : </a:t>
            </a:r>
            <a:r>
              <a:rPr lang="en-US" dirty="0" smtClean="0">
                <a:hlinkClick r:id="rId4"/>
              </a:rPr>
              <a:t>https://github.com/raisa220/Hotel-Management-System.git</a:t>
            </a:r>
            <a:endParaRPr lang="en-US" dirty="0" smtClean="0"/>
          </a:p>
          <a:p>
            <a:r>
              <a:rPr lang="en-US" dirty="0" smtClean="0"/>
              <a:t>C193229 (</a:t>
            </a:r>
            <a:r>
              <a:rPr lang="en-US" dirty="0" err="1" smtClean="0"/>
              <a:t>Efter</a:t>
            </a:r>
            <a:r>
              <a:rPr lang="en-US" dirty="0" smtClean="0"/>
              <a:t> </a:t>
            </a:r>
            <a:r>
              <a:rPr lang="en-US" dirty="0" err="1" smtClean="0"/>
              <a:t>Jahan</a:t>
            </a:r>
            <a:r>
              <a:rPr lang="en-US" dirty="0" smtClean="0"/>
              <a:t> </a:t>
            </a:r>
            <a:r>
              <a:rPr lang="en-US" dirty="0" err="1" smtClean="0"/>
              <a:t>Ema</a:t>
            </a:r>
            <a:r>
              <a:rPr lang="en-US" dirty="0" smtClean="0"/>
              <a:t>): </a:t>
            </a:r>
          </a:p>
          <a:p>
            <a:endParaRPr lang="en-US" dirty="0" smtClean="0"/>
          </a:p>
          <a:p>
            <a:endParaRPr lang="en-US" dirty="0"/>
          </a:p>
        </p:txBody>
      </p:sp>
      <p:pic>
        <p:nvPicPr>
          <p:cNvPr id="5" name="Picture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48820" y="3325265"/>
            <a:ext cx="3208420" cy="1879934"/>
          </a:xfrm>
          <a:prstGeom prst="rect">
            <a:avLst/>
          </a:prstGeom>
        </p:spPr>
      </p:pic>
      <p:pic>
        <p:nvPicPr>
          <p:cNvPr id="6" name="Picture 5"/>
          <p:cNvPicPr>
            <a:picLocks noChangeAspect="1"/>
          </p:cNvPicPr>
          <p:nvPr/>
        </p:nvPicPr>
        <p:blipFill rotWithShape="1">
          <a:blip r:embed="rId6" cstate="print">
            <a:extLst>
              <a:ext uri="{28A0092B-C50C-407E-A947-70E740481C1C}">
                <a14:useLocalDpi xmlns:a14="http://schemas.microsoft.com/office/drawing/2010/main" val="0"/>
              </a:ext>
            </a:extLst>
          </a:blip>
          <a:srcRect r="29040"/>
          <a:stretch/>
        </p:blipFill>
        <p:spPr>
          <a:xfrm>
            <a:off x="3825277" y="3243469"/>
            <a:ext cx="3570499" cy="1827915"/>
          </a:xfrm>
          <a:prstGeom prst="rect">
            <a:avLst/>
          </a:prstGeom>
        </p:spPr>
      </p:pic>
      <p:pic>
        <p:nvPicPr>
          <p:cNvPr id="7" name="Picture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967392" y="3243468"/>
            <a:ext cx="4036022" cy="2676293"/>
          </a:xfrm>
          <a:prstGeom prst="rect">
            <a:avLst/>
          </a:prstGeom>
        </p:spPr>
      </p:pic>
      <p:sp>
        <p:nvSpPr>
          <p:cNvPr id="8" name="TextBox 7"/>
          <p:cNvSpPr txBox="1"/>
          <p:nvPr/>
        </p:nvSpPr>
        <p:spPr>
          <a:xfrm>
            <a:off x="348820" y="2936601"/>
            <a:ext cx="1469185" cy="369332"/>
          </a:xfrm>
          <a:prstGeom prst="rect">
            <a:avLst/>
          </a:prstGeom>
          <a:noFill/>
        </p:spPr>
        <p:txBody>
          <a:bodyPr wrap="none" rtlCol="0">
            <a:spAutoFit/>
          </a:bodyPr>
          <a:lstStyle/>
          <a:p>
            <a:r>
              <a:rPr lang="en-US" dirty="0" err="1" smtClean="0"/>
              <a:t>Tehsim</a:t>
            </a:r>
            <a:r>
              <a:rPr lang="en-US" dirty="0" smtClean="0"/>
              <a:t> </a:t>
            </a:r>
            <a:r>
              <a:rPr lang="en-US" dirty="0" err="1" smtClean="0"/>
              <a:t>Fariha</a:t>
            </a:r>
            <a:endParaRPr lang="en-US" dirty="0"/>
          </a:p>
        </p:txBody>
      </p:sp>
      <p:sp>
        <p:nvSpPr>
          <p:cNvPr id="9" name="Rectangle 8"/>
          <p:cNvSpPr/>
          <p:nvPr/>
        </p:nvSpPr>
        <p:spPr>
          <a:xfrm>
            <a:off x="3825277" y="2860079"/>
            <a:ext cx="1424942" cy="369332"/>
          </a:xfrm>
          <a:prstGeom prst="rect">
            <a:avLst/>
          </a:prstGeom>
        </p:spPr>
        <p:txBody>
          <a:bodyPr wrap="none">
            <a:spAutoFit/>
          </a:bodyPr>
          <a:lstStyle/>
          <a:p>
            <a:r>
              <a:rPr lang="en-US" dirty="0" err="1" smtClean="0"/>
              <a:t>Sahana</a:t>
            </a:r>
            <a:r>
              <a:rPr lang="en-US" dirty="0" smtClean="0"/>
              <a:t> </a:t>
            </a:r>
            <a:r>
              <a:rPr lang="en-US" dirty="0" err="1" smtClean="0"/>
              <a:t>Akter</a:t>
            </a:r>
            <a:endParaRPr lang="en-US" dirty="0"/>
          </a:p>
        </p:txBody>
      </p:sp>
      <p:sp>
        <p:nvSpPr>
          <p:cNvPr id="10" name="Rectangle 9"/>
          <p:cNvSpPr/>
          <p:nvPr/>
        </p:nvSpPr>
        <p:spPr>
          <a:xfrm>
            <a:off x="7967392" y="2860079"/>
            <a:ext cx="1402948" cy="369332"/>
          </a:xfrm>
          <a:prstGeom prst="rect">
            <a:avLst/>
          </a:prstGeom>
        </p:spPr>
        <p:txBody>
          <a:bodyPr wrap="none">
            <a:spAutoFit/>
          </a:bodyPr>
          <a:lstStyle/>
          <a:p>
            <a:r>
              <a:rPr lang="en-US" dirty="0" err="1" smtClean="0"/>
              <a:t>Raisa</a:t>
            </a:r>
            <a:r>
              <a:rPr lang="en-US" dirty="0" smtClean="0"/>
              <a:t> Ahmed</a:t>
            </a:r>
            <a:endParaRPr lang="en-US" dirty="0"/>
          </a:p>
        </p:txBody>
      </p:sp>
    </p:spTree>
    <p:extLst>
      <p:ext uri="{BB962C8B-B14F-4D97-AF65-F5344CB8AC3E}">
        <p14:creationId xmlns:p14="http://schemas.microsoft.com/office/powerpoint/2010/main" val="78780478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gradFill>
          <a:gsLst>
            <a:gs pos="30000">
              <a:srgbClr val="D6E6F5"/>
            </a:gs>
            <a:gs pos="38000">
              <a:srgbClr val="EFF5FB"/>
            </a:gs>
            <a:gs pos="79000">
              <a:schemeClr val="accent1">
                <a:lumMod val="40000"/>
                <a:lumOff val="60000"/>
              </a:schemeClr>
            </a:gs>
            <a:gs pos="5000">
              <a:schemeClr val="tx2">
                <a:lumMod val="40000"/>
                <a:lumOff val="60000"/>
              </a:schemeClr>
            </a:gs>
            <a:gs pos="65560">
              <a:schemeClr val="accent5">
                <a:lumMod val="20000"/>
                <a:lumOff val="80000"/>
              </a:schemeClr>
            </a:gs>
            <a:gs pos="55000">
              <a:schemeClr val="accent1">
                <a:lumMod val="5000"/>
                <a:lumOff val="95000"/>
              </a:schemeClr>
            </a:gs>
          </a:gsLst>
          <a:lin ang="5400000" scaled="1"/>
        </a:gradFill>
        <a:effectLst/>
      </p:bgPr>
    </p:bg>
    <p:spTree>
      <p:nvGrpSpPr>
        <p:cNvPr id="1" name=""/>
        <p:cNvGrpSpPr/>
        <p:nvPr/>
      </p:nvGrpSpPr>
      <p:grpSpPr>
        <a:xfrm>
          <a:off x="0" y="0"/>
          <a:ext cx="0" cy="0"/>
          <a:chOff x="0" y="0"/>
          <a:chExt cx="0" cy="0"/>
        </a:xfrm>
      </p:grpSpPr>
      <p:sp>
        <p:nvSpPr>
          <p:cNvPr id="2" name="TextBox 1"/>
          <p:cNvSpPr txBox="1"/>
          <p:nvPr/>
        </p:nvSpPr>
        <p:spPr>
          <a:xfrm>
            <a:off x="3725966" y="2726108"/>
            <a:ext cx="5221480" cy="1107996"/>
          </a:xfrm>
          <a:prstGeom prst="rect">
            <a:avLst/>
          </a:prstGeom>
          <a:noFill/>
        </p:spPr>
        <p:txBody>
          <a:bodyPr wrap="square" rtlCol="0">
            <a:spAutoFit/>
          </a:bodyPr>
          <a:lstStyle/>
          <a:p>
            <a:r>
              <a:rPr lang="en-US" sz="6600" b="1" i="1" dirty="0" smtClean="0">
                <a:latin typeface="Arial Rounded MT Bold" panose="020F0704030504030204" pitchFamily="34" charset="0"/>
              </a:rPr>
              <a:t>Thank You</a:t>
            </a:r>
            <a:endParaRPr lang="en-US" sz="6600" b="1" i="1" dirty="0">
              <a:latin typeface="Arial Rounded MT Bold" panose="020F0704030504030204" pitchFamily="34" charset="0"/>
            </a:endParaRPr>
          </a:p>
        </p:txBody>
      </p:sp>
    </p:spTree>
    <p:extLst>
      <p:ext uri="{BB962C8B-B14F-4D97-AF65-F5344CB8AC3E}">
        <p14:creationId xmlns:p14="http://schemas.microsoft.com/office/powerpoint/2010/main" val="34626253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30000">
              <a:srgbClr val="D6E6F5"/>
            </a:gs>
            <a:gs pos="38000">
              <a:srgbClr val="EFF5FB"/>
            </a:gs>
            <a:gs pos="79000">
              <a:schemeClr val="accent1">
                <a:lumMod val="40000"/>
                <a:lumOff val="60000"/>
              </a:schemeClr>
            </a:gs>
            <a:gs pos="5000">
              <a:schemeClr val="tx2">
                <a:lumMod val="40000"/>
                <a:lumOff val="60000"/>
              </a:schemeClr>
            </a:gs>
            <a:gs pos="65560">
              <a:schemeClr val="accent5">
                <a:lumMod val="20000"/>
                <a:lumOff val="80000"/>
              </a:schemeClr>
            </a:gs>
            <a:gs pos="55000">
              <a:schemeClr val="accent1">
                <a:lumMod val="5000"/>
                <a:lumOff val="95000"/>
              </a:schemeClr>
            </a:gs>
          </a:gsLst>
          <a:lin ang="5400000" scaled="1"/>
        </a:gradFill>
        <a:effectLst/>
      </p:bgPr>
    </p:bg>
    <p:spTree>
      <p:nvGrpSpPr>
        <p:cNvPr id="1" name=""/>
        <p:cNvGrpSpPr/>
        <p:nvPr/>
      </p:nvGrpSpPr>
      <p:grpSpPr>
        <a:xfrm>
          <a:off x="0" y="0"/>
          <a:ext cx="0" cy="0"/>
          <a:chOff x="0" y="0"/>
          <a:chExt cx="0" cy="0"/>
        </a:xfrm>
      </p:grpSpPr>
      <p:sp>
        <p:nvSpPr>
          <p:cNvPr id="2" name="TextBox 1"/>
          <p:cNvSpPr txBox="1"/>
          <p:nvPr/>
        </p:nvSpPr>
        <p:spPr>
          <a:xfrm>
            <a:off x="600075" y="838200"/>
            <a:ext cx="2082045" cy="861774"/>
          </a:xfrm>
          <a:prstGeom prst="rect">
            <a:avLst/>
          </a:prstGeom>
          <a:noFill/>
        </p:spPr>
        <p:txBody>
          <a:bodyPr wrap="none" rtlCol="0">
            <a:spAutoFit/>
          </a:bodyPr>
          <a:lstStyle/>
          <a:p>
            <a:r>
              <a:rPr lang="en-US" sz="3200" b="1" u="sng" dirty="0" smtClean="0"/>
              <a:t>Objectives</a:t>
            </a:r>
            <a:r>
              <a:rPr lang="en-US" sz="3200" b="1" dirty="0" smtClean="0"/>
              <a:t>:</a:t>
            </a:r>
          </a:p>
          <a:p>
            <a:endParaRPr lang="en-US" dirty="0"/>
          </a:p>
        </p:txBody>
      </p:sp>
      <p:sp>
        <p:nvSpPr>
          <p:cNvPr id="3" name="TextBox 2"/>
          <p:cNvSpPr txBox="1"/>
          <p:nvPr/>
        </p:nvSpPr>
        <p:spPr>
          <a:xfrm>
            <a:off x="965674" y="1978269"/>
            <a:ext cx="10246407" cy="2308324"/>
          </a:xfrm>
          <a:prstGeom prst="rect">
            <a:avLst/>
          </a:prstGeom>
          <a:noFill/>
        </p:spPr>
        <p:txBody>
          <a:bodyPr wrap="square" rtlCol="0">
            <a:spAutoFit/>
          </a:bodyPr>
          <a:lstStyle/>
          <a:p>
            <a:pPr marL="342900" lvl="0" indent="-342900">
              <a:buFont typeface="Wingdings" pitchFamily="2" charset="2"/>
              <a:buChar char="Ø"/>
            </a:pPr>
            <a:r>
              <a:rPr lang="en-US" sz="2400" dirty="0"/>
              <a:t>Main objective of this project is to provide solution for hotel to manage most </a:t>
            </a:r>
            <a:r>
              <a:rPr lang="en-US" sz="2400" dirty="0" smtClean="0"/>
              <a:t> there </a:t>
            </a:r>
            <a:r>
              <a:rPr lang="en-US" sz="2400" dirty="0"/>
              <a:t>work using computerized process. </a:t>
            </a:r>
          </a:p>
          <a:p>
            <a:pPr marL="342900" lvl="0" indent="-342900">
              <a:buFont typeface="Wingdings" pitchFamily="2" charset="2"/>
              <a:buChar char="Ø"/>
            </a:pPr>
            <a:r>
              <a:rPr lang="en-US" sz="2400" dirty="0"/>
              <a:t>This software application will help admin to handle customer information, room allocation details, Payment details etc. </a:t>
            </a:r>
          </a:p>
          <a:p>
            <a:pPr marL="342900" lvl="0" indent="-342900">
              <a:buFont typeface="Wingdings" pitchFamily="2" charset="2"/>
              <a:buChar char="Ø"/>
            </a:pPr>
            <a:r>
              <a:rPr lang="en-US" sz="2400" dirty="0"/>
              <a:t> Keeping records of admission of customers. ·</a:t>
            </a:r>
          </a:p>
          <a:p>
            <a:pPr marL="342900" indent="-342900">
              <a:buFont typeface="Wingdings" pitchFamily="2" charset="2"/>
              <a:buChar char="Ø"/>
            </a:pPr>
            <a:r>
              <a:rPr lang="en-US" sz="2400" dirty="0"/>
              <a:t>Facilities provided by Hotel are fully utilized in effective and efficient manner</a:t>
            </a:r>
          </a:p>
        </p:txBody>
      </p:sp>
    </p:spTree>
    <p:extLst>
      <p:ext uri="{BB962C8B-B14F-4D97-AF65-F5344CB8AC3E}">
        <p14:creationId xmlns:p14="http://schemas.microsoft.com/office/powerpoint/2010/main" val="28570181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30000">
              <a:srgbClr val="D6E6F5"/>
            </a:gs>
            <a:gs pos="38000">
              <a:srgbClr val="EFF5FB"/>
            </a:gs>
            <a:gs pos="79000">
              <a:schemeClr val="accent1">
                <a:lumMod val="40000"/>
                <a:lumOff val="60000"/>
              </a:schemeClr>
            </a:gs>
            <a:gs pos="5000">
              <a:schemeClr val="tx2">
                <a:lumMod val="40000"/>
                <a:lumOff val="60000"/>
              </a:schemeClr>
            </a:gs>
            <a:gs pos="65560">
              <a:schemeClr val="accent5">
                <a:lumMod val="20000"/>
                <a:lumOff val="80000"/>
              </a:schemeClr>
            </a:gs>
            <a:gs pos="55000">
              <a:schemeClr val="accent1">
                <a:lumMod val="5000"/>
                <a:lumOff val="95000"/>
              </a:schemeClr>
            </a:gs>
          </a:gsLst>
          <a:lin ang="5400000" scaled="1"/>
        </a:gradFill>
        <a:effectLst/>
      </p:bgPr>
    </p:bg>
    <p:spTree>
      <p:nvGrpSpPr>
        <p:cNvPr id="1" name=""/>
        <p:cNvGrpSpPr/>
        <p:nvPr/>
      </p:nvGrpSpPr>
      <p:grpSpPr>
        <a:xfrm>
          <a:off x="0" y="0"/>
          <a:ext cx="0" cy="0"/>
          <a:chOff x="0" y="0"/>
          <a:chExt cx="0" cy="0"/>
        </a:xfrm>
      </p:grpSpPr>
      <p:sp>
        <p:nvSpPr>
          <p:cNvPr id="2" name="TextBox 1"/>
          <p:cNvSpPr txBox="1"/>
          <p:nvPr/>
        </p:nvSpPr>
        <p:spPr>
          <a:xfrm>
            <a:off x="828675" y="685800"/>
            <a:ext cx="1565044" cy="523220"/>
          </a:xfrm>
          <a:prstGeom prst="rect">
            <a:avLst/>
          </a:prstGeom>
          <a:noFill/>
        </p:spPr>
        <p:txBody>
          <a:bodyPr wrap="none" rtlCol="0">
            <a:spAutoFit/>
          </a:bodyPr>
          <a:lstStyle/>
          <a:p>
            <a:r>
              <a:rPr lang="en-US" sz="2800" b="1" u="sng" dirty="0" smtClean="0"/>
              <a:t>Features</a:t>
            </a:r>
            <a:r>
              <a:rPr lang="en-US" sz="2800" b="1" dirty="0" smtClean="0"/>
              <a:t>:</a:t>
            </a:r>
            <a:endParaRPr lang="en-US" sz="2800" b="1" dirty="0"/>
          </a:p>
        </p:txBody>
      </p:sp>
      <p:sp>
        <p:nvSpPr>
          <p:cNvPr id="3" name="Rectangle 2"/>
          <p:cNvSpPr/>
          <p:nvPr/>
        </p:nvSpPr>
        <p:spPr>
          <a:xfrm>
            <a:off x="838200" y="1473964"/>
            <a:ext cx="8553450" cy="3170099"/>
          </a:xfrm>
          <a:prstGeom prst="rect">
            <a:avLst/>
          </a:prstGeom>
        </p:spPr>
        <p:txBody>
          <a:bodyPr wrap="square">
            <a:spAutoFit/>
          </a:bodyPr>
          <a:lstStyle/>
          <a:p>
            <a:r>
              <a:rPr lang="en-US" sz="2000" dirty="0"/>
              <a:t>The application of the Hotel Management System bears the following functions to use by the Administrator: </a:t>
            </a:r>
          </a:p>
          <a:p>
            <a:pPr marL="342900" lvl="0" indent="-342900">
              <a:buFont typeface="Wingdings" pitchFamily="2" charset="2"/>
              <a:buChar char="§"/>
            </a:pPr>
            <a:r>
              <a:rPr lang="en-US" sz="2000" dirty="0"/>
              <a:t>Add a new Room                                      </a:t>
            </a:r>
          </a:p>
          <a:p>
            <a:pPr marL="342900" lvl="0" indent="-342900">
              <a:buFont typeface="Wingdings" pitchFamily="2" charset="2"/>
              <a:buChar char="§"/>
            </a:pPr>
            <a:r>
              <a:rPr lang="en-US" sz="2000" dirty="0"/>
              <a:t>Add an Employee </a:t>
            </a:r>
          </a:p>
          <a:p>
            <a:pPr marL="342900" lvl="0" indent="-342900">
              <a:buFont typeface="Wingdings" pitchFamily="2" charset="2"/>
              <a:buChar char="§"/>
            </a:pPr>
            <a:r>
              <a:rPr lang="en-US" sz="2000" dirty="0"/>
              <a:t>Add a new Customer</a:t>
            </a:r>
          </a:p>
          <a:p>
            <a:pPr marL="342900" lvl="0" indent="-342900">
              <a:buFont typeface="Wingdings" pitchFamily="2" charset="2"/>
              <a:buChar char="§"/>
            </a:pPr>
            <a:r>
              <a:rPr lang="en-US" sz="2000" dirty="0"/>
              <a:t>Check room status </a:t>
            </a:r>
          </a:p>
          <a:p>
            <a:pPr marL="342900" lvl="0" indent="-342900">
              <a:buFont typeface="Wingdings" pitchFamily="2" charset="2"/>
              <a:buChar char="§"/>
            </a:pPr>
            <a:r>
              <a:rPr lang="en-US" sz="2000" dirty="0"/>
              <a:t>Check all employees’ details </a:t>
            </a:r>
          </a:p>
          <a:p>
            <a:pPr marL="342900" lvl="0" indent="-342900">
              <a:buFont typeface="Wingdings" pitchFamily="2" charset="2"/>
              <a:buChar char="§"/>
            </a:pPr>
            <a:r>
              <a:rPr lang="en-US" sz="2000" dirty="0"/>
              <a:t>Check all Customers’ details </a:t>
            </a:r>
          </a:p>
          <a:p>
            <a:pPr marL="342900" lvl="0" indent="-342900">
              <a:buFont typeface="Wingdings" pitchFamily="2" charset="2"/>
              <a:buChar char="§"/>
            </a:pPr>
            <a:r>
              <a:rPr lang="en-US" sz="2000" dirty="0"/>
              <a:t>Update room status </a:t>
            </a:r>
          </a:p>
          <a:p>
            <a:pPr marL="342900" lvl="0" indent="-342900">
              <a:buFont typeface="Wingdings" pitchFamily="2" charset="2"/>
              <a:buChar char="§"/>
            </a:pPr>
            <a:r>
              <a:rPr lang="en-US" sz="2000" dirty="0"/>
              <a:t>Update check status </a:t>
            </a:r>
            <a:r>
              <a:rPr lang="en-US" sz="2000" dirty="0" err="1"/>
              <a:t>etc</a:t>
            </a:r>
            <a:endParaRPr lang="en-US" sz="2000" dirty="0"/>
          </a:p>
        </p:txBody>
      </p:sp>
    </p:spTree>
    <p:extLst>
      <p:ext uri="{BB962C8B-B14F-4D97-AF65-F5344CB8AC3E}">
        <p14:creationId xmlns:p14="http://schemas.microsoft.com/office/powerpoint/2010/main" val="369394456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30000">
              <a:srgbClr val="D6E6F5"/>
            </a:gs>
            <a:gs pos="38000">
              <a:srgbClr val="EFF5FB"/>
            </a:gs>
            <a:gs pos="79000">
              <a:schemeClr val="accent1">
                <a:lumMod val="40000"/>
                <a:lumOff val="60000"/>
              </a:schemeClr>
            </a:gs>
            <a:gs pos="5000">
              <a:schemeClr val="tx2">
                <a:lumMod val="40000"/>
                <a:lumOff val="60000"/>
              </a:schemeClr>
            </a:gs>
            <a:gs pos="65560">
              <a:schemeClr val="accent5">
                <a:lumMod val="20000"/>
                <a:lumOff val="80000"/>
              </a:schemeClr>
            </a:gs>
            <a:gs pos="55000">
              <a:schemeClr val="accent1">
                <a:lumMod val="5000"/>
                <a:lumOff val="95000"/>
              </a:schemeClr>
            </a:gs>
          </a:gsLst>
          <a:lin ang="5400000" scaled="1"/>
        </a:gradFill>
        <a:effectLst/>
      </p:bgPr>
    </p:bg>
    <p:spTree>
      <p:nvGrpSpPr>
        <p:cNvPr id="1" name=""/>
        <p:cNvGrpSpPr/>
        <p:nvPr/>
      </p:nvGrpSpPr>
      <p:grpSpPr>
        <a:xfrm>
          <a:off x="0" y="0"/>
          <a:ext cx="0" cy="0"/>
          <a:chOff x="0" y="0"/>
          <a:chExt cx="0" cy="0"/>
        </a:xfrm>
      </p:grpSpPr>
      <p:sp>
        <p:nvSpPr>
          <p:cNvPr id="2" name="TextBox 1"/>
          <p:cNvSpPr txBox="1"/>
          <p:nvPr/>
        </p:nvSpPr>
        <p:spPr>
          <a:xfrm>
            <a:off x="651251" y="564358"/>
            <a:ext cx="1295739" cy="646331"/>
          </a:xfrm>
          <a:prstGeom prst="rect">
            <a:avLst/>
          </a:prstGeom>
          <a:noFill/>
        </p:spPr>
        <p:txBody>
          <a:bodyPr wrap="none" rtlCol="0">
            <a:spAutoFit/>
          </a:bodyPr>
          <a:lstStyle/>
          <a:p>
            <a:r>
              <a:rPr lang="en-US" sz="3600" b="1" u="sng" dirty="0" smtClean="0"/>
              <a:t>Tools</a:t>
            </a:r>
            <a:r>
              <a:rPr lang="en-US" sz="3600" b="1" dirty="0" smtClean="0"/>
              <a:t>:</a:t>
            </a:r>
            <a:endParaRPr lang="en-US" sz="3600" b="1" dirty="0"/>
          </a:p>
        </p:txBody>
      </p:sp>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l="-62172" t="-251575" r="63133" b="253152"/>
          <a:stretch/>
        </p:blipFill>
        <p:spPr>
          <a:xfrm>
            <a:off x="5900620" y="546907"/>
            <a:ext cx="2858819" cy="1598088"/>
          </a:xfrm>
          <a:prstGeom prst="rect">
            <a:avLst/>
          </a:prstGeom>
        </p:spPr>
      </p:pic>
      <p:sp>
        <p:nvSpPr>
          <p:cNvPr id="3" name="TextBox 2"/>
          <p:cNvSpPr txBox="1"/>
          <p:nvPr/>
        </p:nvSpPr>
        <p:spPr>
          <a:xfrm>
            <a:off x="651251" y="1765588"/>
            <a:ext cx="11077447" cy="3785652"/>
          </a:xfrm>
          <a:prstGeom prst="rect">
            <a:avLst/>
          </a:prstGeom>
          <a:noFill/>
        </p:spPr>
        <p:txBody>
          <a:bodyPr wrap="square" rtlCol="0">
            <a:spAutoFit/>
          </a:bodyPr>
          <a:lstStyle/>
          <a:p>
            <a:r>
              <a:rPr lang="en-US" sz="2400" dirty="0" smtClean="0">
                <a:solidFill>
                  <a:schemeClr val="accent5"/>
                </a:solidFill>
                <a:latin typeface="Arial Black" panose="020B0A04020102020204" pitchFamily="34" charset="0"/>
              </a:rPr>
              <a:t>Programming </a:t>
            </a:r>
            <a:r>
              <a:rPr lang="en-US" sz="2400" dirty="0">
                <a:solidFill>
                  <a:schemeClr val="accent5"/>
                </a:solidFill>
                <a:latin typeface="Arial Black" panose="020B0A04020102020204" pitchFamily="34" charset="0"/>
              </a:rPr>
              <a:t>Language</a:t>
            </a:r>
            <a:r>
              <a:rPr lang="en-US" sz="2400" dirty="0" smtClean="0">
                <a:solidFill>
                  <a:schemeClr val="accent5"/>
                </a:solidFill>
                <a:latin typeface="Arial Black" panose="020B0A04020102020204" pitchFamily="34" charset="0"/>
              </a:rPr>
              <a:t>:  </a:t>
            </a:r>
            <a:r>
              <a:rPr lang="en-US" sz="2400" dirty="0" smtClean="0">
                <a:latin typeface="Arial Rounded MT Bold" panose="020F0704030504030204" pitchFamily="34" charset="0"/>
              </a:rPr>
              <a:t>Java</a:t>
            </a:r>
          </a:p>
          <a:p>
            <a:endParaRPr lang="en-US" sz="2400" dirty="0" smtClean="0">
              <a:latin typeface="Arial Black" panose="020B0A04020102020204" pitchFamily="34" charset="0"/>
            </a:endParaRPr>
          </a:p>
          <a:p>
            <a:pPr lvl="0"/>
            <a:r>
              <a:rPr lang="en-US" sz="2400" dirty="0" smtClean="0">
                <a:solidFill>
                  <a:schemeClr val="accent5"/>
                </a:solidFill>
                <a:latin typeface="Arial Black" panose="020B0A04020102020204" pitchFamily="34" charset="0"/>
              </a:rPr>
              <a:t>Editor:</a:t>
            </a:r>
            <a:r>
              <a:rPr lang="en-US" sz="2400" dirty="0" smtClean="0">
                <a:latin typeface="Arial Black" panose="020B0A04020102020204" pitchFamily="34" charset="0"/>
              </a:rPr>
              <a:t> </a:t>
            </a:r>
            <a:r>
              <a:rPr lang="en-US" sz="2400" dirty="0" err="1">
                <a:latin typeface="Arial Rounded MT Bold" pitchFamily="34" charset="0"/>
              </a:rPr>
              <a:t>IntelliJ</a:t>
            </a:r>
            <a:r>
              <a:rPr lang="en-US" sz="2400" dirty="0">
                <a:latin typeface="Arial Rounded MT Bold" pitchFamily="34" charset="0"/>
              </a:rPr>
              <a:t> Idea , Apache </a:t>
            </a:r>
            <a:r>
              <a:rPr lang="en-US" sz="2400" dirty="0" err="1">
                <a:latin typeface="Arial Rounded MT Bold" pitchFamily="34" charset="0"/>
              </a:rPr>
              <a:t>NetBeans</a:t>
            </a:r>
            <a:r>
              <a:rPr lang="en-US" sz="2400" dirty="0" smtClean="0">
                <a:latin typeface="Arial Rounded MT Bold" pitchFamily="34" charset="0"/>
              </a:rPr>
              <a:t>.</a:t>
            </a:r>
          </a:p>
          <a:p>
            <a:pPr lvl="0"/>
            <a:endParaRPr lang="en-US" sz="2400" dirty="0" smtClean="0">
              <a:latin typeface="Arial Black" panose="020B0A04020102020204" pitchFamily="34" charset="0"/>
            </a:endParaRPr>
          </a:p>
          <a:p>
            <a:r>
              <a:rPr lang="en-US" sz="2400" dirty="0" smtClean="0">
                <a:solidFill>
                  <a:schemeClr val="accent5"/>
                </a:solidFill>
                <a:latin typeface="Arial Black" panose="020B0A04020102020204" pitchFamily="34" charset="0"/>
              </a:rPr>
              <a:t>Backend(Database):</a:t>
            </a:r>
            <a:r>
              <a:rPr lang="en-US" sz="2400" dirty="0" smtClean="0">
                <a:latin typeface="Arial Black" panose="020B0A04020102020204" pitchFamily="34" charset="0"/>
              </a:rPr>
              <a:t> </a:t>
            </a:r>
            <a:r>
              <a:rPr lang="en-US" sz="2400" dirty="0" smtClean="0">
                <a:latin typeface="Arial Rounded MT Bold" panose="020F0704030504030204" pitchFamily="34" charset="0"/>
              </a:rPr>
              <a:t>MySQL </a:t>
            </a:r>
          </a:p>
          <a:p>
            <a:endParaRPr lang="en-US" sz="2400" dirty="0" smtClean="0">
              <a:latin typeface="Arial Rounded MT Bold" panose="020F0704030504030204" pitchFamily="34" charset="0"/>
            </a:endParaRPr>
          </a:p>
          <a:p>
            <a:pPr lvl="0"/>
            <a:r>
              <a:rPr lang="en-US" sz="2400" dirty="0" smtClean="0">
                <a:solidFill>
                  <a:schemeClr val="accent5"/>
                </a:solidFill>
                <a:latin typeface="Arial Black" panose="020B0A04020102020204" pitchFamily="34" charset="0"/>
              </a:rPr>
              <a:t>Frontend</a:t>
            </a:r>
            <a:r>
              <a:rPr lang="en-US" sz="2400" dirty="0" smtClean="0">
                <a:latin typeface="Arial Rounded MT Bold" panose="020F0704030504030204" pitchFamily="34" charset="0"/>
              </a:rPr>
              <a:t> : </a:t>
            </a:r>
            <a:r>
              <a:rPr lang="en-US" sz="2400" dirty="0">
                <a:latin typeface="Arial Rounded MT Bold" pitchFamily="34" charset="0"/>
              </a:rPr>
              <a:t>Java </a:t>
            </a:r>
            <a:r>
              <a:rPr lang="en-US" sz="2400" dirty="0" smtClean="0">
                <a:latin typeface="Arial Rounded MT Bold" pitchFamily="34" charset="0"/>
              </a:rPr>
              <a:t>Swing</a:t>
            </a:r>
            <a:endParaRPr lang="en-US" sz="2400" dirty="0">
              <a:latin typeface="Arial Rounded MT Bold" pitchFamily="34" charset="0"/>
            </a:endParaRPr>
          </a:p>
          <a:p>
            <a:endParaRPr lang="en-US" sz="2400" dirty="0" smtClean="0">
              <a:latin typeface="Arial Rounded MT Bold" panose="020F0704030504030204" pitchFamily="34" charset="0"/>
            </a:endParaRPr>
          </a:p>
          <a:p>
            <a:endParaRPr lang="en-US" sz="2400" dirty="0" smtClean="0">
              <a:latin typeface="Arial Black" panose="020B0A04020102020204" pitchFamily="34" charset="0"/>
            </a:endParaRPr>
          </a:p>
          <a:p>
            <a:endParaRPr lang="en-US" sz="2400" dirty="0">
              <a:latin typeface="Arial Rounded MT Bold" panose="020F0704030504030204" pitchFamily="34" charset="0"/>
            </a:endParaRPr>
          </a:p>
        </p:txBody>
      </p:sp>
      <p:pic>
        <p:nvPicPr>
          <p:cNvPr id="13" name="Picture 12"/>
          <p:cNvPicPr>
            <a:picLocks noChangeAspect="1"/>
          </p:cNvPicPr>
          <p:nvPr/>
        </p:nvPicPr>
        <p:blipFill rotWithShape="1">
          <a:blip r:embed="rId3" cstate="print">
            <a:extLst>
              <a:ext uri="{28A0092B-C50C-407E-A947-70E740481C1C}">
                <a14:useLocalDpi xmlns:a14="http://schemas.microsoft.com/office/drawing/2010/main" val="0"/>
              </a:ext>
            </a:extLst>
          </a:blip>
          <a:srcRect l="12565" t="2067" r="12715" b="16249"/>
          <a:stretch/>
        </p:blipFill>
        <p:spPr>
          <a:xfrm>
            <a:off x="5457532" y="3122476"/>
            <a:ext cx="665169" cy="650386"/>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858394" y="1408815"/>
            <a:ext cx="852339" cy="852339"/>
          </a:xfrm>
          <a:prstGeom prst="rect">
            <a:avLst/>
          </a:prstGeom>
        </p:spPr>
      </p:pic>
      <p:pic>
        <p:nvPicPr>
          <p:cNvPr id="11" name="Picture 10">
            <a:extLst>
              <a:ext uri="{FF2B5EF4-FFF2-40B4-BE49-F238E27FC236}">
                <a16:creationId xmlns="" xmlns:wpc="http://schemas.microsoft.com/office/word/2010/wordprocessingCanvas" xmlns:cx="http://schemas.microsoft.com/office/drawing/2014/chartex" xmlns:cx1="http://schemas.microsoft.com/office/drawing/2015/9/8/chartex" xmlns:cx2="http://schemas.microsoft.com/office/drawing/2015/10/21/chartex" xmlns:cx3="http://schemas.microsoft.com/office/drawing/2016/5/9/chartex" xmlns:cx4="http://schemas.microsoft.com/office/drawing/2016/5/10/chartex" xmlns:cx5="http://schemas.microsoft.com/office/drawing/2016/5/11/chartex" xmlns:cx6="http://schemas.microsoft.com/office/drawing/2016/5/12/chartex" xmlns:cx7="http://schemas.microsoft.com/office/drawing/2016/5/13/chartex" xmlns:cx8="http://schemas.microsoft.com/office/drawing/2016/5/14/chartex" xmlns:mc="http://schemas.openxmlformats.org/markup-compatibility/2006" xmlns:aink="http://schemas.microsoft.com/office/drawing/2016/ink" xmlns:am3d="http://schemas.microsoft.com/office/drawing/2017/model3d" xmlns:o="urn:schemas-microsoft-com:office:office" xmlns:oel="http://schemas.microsoft.com/office/2019/extlst" xmlns:m="http://schemas.openxmlformats.org/officeDocument/2006/math" xmlns:v="urn:schemas-microsoft-com:vml" xmlns:wp14="http://schemas.microsoft.com/office/word/2010/wordprocessingDrawing" xmlns:wp="http://schemas.openxmlformats.org/drawingml/2006/wordprocessingDrawing" xmlns:w10="urn:schemas-microsoft-com:office:word" xmlns:w="http://schemas.openxmlformats.org/wordprocessingml/2006/main" xmlns:w14="http://schemas.microsoft.com/office/word/2010/wordml" xmlns:w15="http://schemas.microsoft.com/office/word/2012/wordml" xmlns:w16cex="http://schemas.microsoft.com/office/word/2018/wordml/cex" xmlns:w16cid="http://schemas.microsoft.com/office/word/2016/wordml/cid" xmlns:w16="http://schemas.microsoft.com/office/word/2018/wordml" xmlns:w16sdtdh="http://schemas.microsoft.com/office/word/2020/wordml/sdtdatahash" xmlns:w16se="http://schemas.microsoft.com/office/word/2015/wordml/symex" xmlns:wpg="http://schemas.microsoft.com/office/word/2010/wordprocessingGroup" xmlns:wpi="http://schemas.microsoft.com/office/word/2010/wordprocessingInk" xmlns:wne="http://schemas.microsoft.com/office/word/2006/wordml" xmlns:wps="http://schemas.microsoft.com/office/word/2010/wordprocessingShape" xmlns:a16="http://schemas.microsoft.com/office/drawing/2014/main" xmlns:lc="http://schemas.openxmlformats.org/drawingml/2006/lockedCanvas" id="{23B71E04-E36C-CFED-A924-9550A63D9814}"/>
              </a:ext>
            </a:extLst>
          </p:cNvPr>
          <p:cNvPicPr/>
          <p:nvPr/>
        </p:nvPicPr>
        <p:blipFill>
          <a:blip r:embed="rId5"/>
          <a:stretch>
            <a:fillRect/>
          </a:stretch>
        </p:blipFill>
        <p:spPr>
          <a:xfrm>
            <a:off x="6861637" y="2360126"/>
            <a:ext cx="1707454" cy="746874"/>
          </a:xfrm>
          <a:prstGeom prst="rect">
            <a:avLst/>
          </a:prstGeom>
        </p:spPr>
      </p:pic>
      <p:pic>
        <p:nvPicPr>
          <p:cNvPr id="12" name="Picture 11">
            <a:extLst>
              <a:ext uri="{FF2B5EF4-FFF2-40B4-BE49-F238E27FC236}">
                <a16:creationId xmlns="" xmlns:wpc="http://schemas.microsoft.com/office/word/2010/wordprocessingCanvas" xmlns:cx="http://schemas.microsoft.com/office/drawing/2014/chartex" xmlns:cx1="http://schemas.microsoft.com/office/drawing/2015/9/8/chartex" xmlns:cx2="http://schemas.microsoft.com/office/drawing/2015/10/21/chartex" xmlns:cx3="http://schemas.microsoft.com/office/drawing/2016/5/9/chartex" xmlns:cx4="http://schemas.microsoft.com/office/drawing/2016/5/10/chartex" xmlns:cx5="http://schemas.microsoft.com/office/drawing/2016/5/11/chartex" xmlns:cx6="http://schemas.microsoft.com/office/drawing/2016/5/12/chartex" xmlns:cx7="http://schemas.microsoft.com/office/drawing/2016/5/13/chartex" xmlns:cx8="http://schemas.microsoft.com/office/drawing/2016/5/14/chartex" xmlns:mc="http://schemas.openxmlformats.org/markup-compatibility/2006" xmlns:aink="http://schemas.microsoft.com/office/drawing/2016/ink" xmlns:am3d="http://schemas.microsoft.com/office/drawing/2017/model3d" xmlns:o="urn:schemas-microsoft-com:office:office" xmlns:oel="http://schemas.microsoft.com/office/2019/extlst" xmlns:m="http://schemas.openxmlformats.org/officeDocument/2006/math" xmlns:v="urn:schemas-microsoft-com:vml" xmlns:wp14="http://schemas.microsoft.com/office/word/2010/wordprocessingDrawing" xmlns:wp="http://schemas.openxmlformats.org/drawingml/2006/wordprocessingDrawing" xmlns:w10="urn:schemas-microsoft-com:office:word" xmlns:w="http://schemas.openxmlformats.org/wordprocessingml/2006/main" xmlns:w14="http://schemas.microsoft.com/office/word/2010/wordml" xmlns:w15="http://schemas.microsoft.com/office/word/2012/wordml" xmlns:w16cex="http://schemas.microsoft.com/office/word/2018/wordml/cex" xmlns:w16cid="http://schemas.microsoft.com/office/word/2016/wordml/cid" xmlns:w16="http://schemas.microsoft.com/office/word/2018/wordml" xmlns:w16sdtdh="http://schemas.microsoft.com/office/word/2020/wordml/sdtdatahash" xmlns:w16se="http://schemas.microsoft.com/office/word/2015/wordml/symex" xmlns:wpg="http://schemas.microsoft.com/office/word/2010/wordprocessingGroup" xmlns:wpi="http://schemas.microsoft.com/office/word/2010/wordprocessingInk" xmlns:wne="http://schemas.microsoft.com/office/word/2006/wordml" xmlns:wps="http://schemas.microsoft.com/office/word/2010/wordprocessingShape" xmlns:a16="http://schemas.microsoft.com/office/drawing/2014/main" xmlns:lc="http://schemas.openxmlformats.org/drawingml/2006/lockedCanvas" id="{0F1E2B00-D7C5-9291-10F5-C398EC40EBF7}"/>
              </a:ext>
            </a:extLst>
          </p:cNvPr>
          <p:cNvPicPr/>
          <p:nvPr/>
        </p:nvPicPr>
        <p:blipFill>
          <a:blip r:embed="rId6" cstate="print">
            <a:extLst>
              <a:ext uri="{28A0092B-C50C-407E-A947-70E740481C1C}">
                <a14:useLocalDpi xmlns:a14="http://schemas.microsoft.com/office/drawing/2010/main" val="0"/>
              </a:ext>
            </a:extLst>
          </a:blip>
          <a:stretch>
            <a:fillRect/>
          </a:stretch>
        </p:blipFill>
        <p:spPr>
          <a:xfrm>
            <a:off x="8759439" y="2445287"/>
            <a:ext cx="1649277" cy="576552"/>
          </a:xfrm>
          <a:prstGeom prst="rect">
            <a:avLst/>
          </a:prstGeom>
        </p:spPr>
      </p:pic>
    </p:spTree>
    <p:extLst>
      <p:ext uri="{BB962C8B-B14F-4D97-AF65-F5344CB8AC3E}">
        <p14:creationId xmlns:p14="http://schemas.microsoft.com/office/powerpoint/2010/main" val="6105220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30000">
              <a:srgbClr val="D6E6F5"/>
            </a:gs>
            <a:gs pos="38000">
              <a:srgbClr val="EFF5FB"/>
            </a:gs>
            <a:gs pos="79000">
              <a:schemeClr val="accent1">
                <a:lumMod val="40000"/>
                <a:lumOff val="60000"/>
              </a:schemeClr>
            </a:gs>
            <a:gs pos="5000">
              <a:schemeClr val="tx2">
                <a:lumMod val="40000"/>
                <a:lumOff val="60000"/>
              </a:schemeClr>
            </a:gs>
            <a:gs pos="65560">
              <a:schemeClr val="accent5">
                <a:lumMod val="20000"/>
                <a:lumOff val="80000"/>
              </a:schemeClr>
            </a:gs>
            <a:gs pos="55000">
              <a:schemeClr val="accent1">
                <a:lumMod val="5000"/>
                <a:lumOff val="95000"/>
              </a:schemeClr>
            </a:gs>
          </a:gsLst>
          <a:lin ang="5400000" scaled="1"/>
        </a:gradFill>
        <a:effectLst/>
      </p:bgPr>
    </p:bg>
    <p:spTree>
      <p:nvGrpSpPr>
        <p:cNvPr id="1" name=""/>
        <p:cNvGrpSpPr/>
        <p:nvPr/>
      </p:nvGrpSpPr>
      <p:grpSpPr>
        <a:xfrm>
          <a:off x="0" y="0"/>
          <a:ext cx="0" cy="0"/>
          <a:chOff x="0" y="0"/>
          <a:chExt cx="0" cy="0"/>
        </a:xfrm>
      </p:grpSpPr>
      <p:sp>
        <p:nvSpPr>
          <p:cNvPr id="2" name="TextBox 1"/>
          <p:cNvSpPr txBox="1"/>
          <p:nvPr/>
        </p:nvSpPr>
        <p:spPr>
          <a:xfrm>
            <a:off x="565562" y="359987"/>
            <a:ext cx="4031425" cy="523220"/>
          </a:xfrm>
          <a:prstGeom prst="rect">
            <a:avLst/>
          </a:prstGeom>
          <a:noFill/>
        </p:spPr>
        <p:txBody>
          <a:bodyPr wrap="none" rtlCol="0">
            <a:spAutoFit/>
          </a:bodyPr>
          <a:lstStyle/>
          <a:p>
            <a:r>
              <a:rPr lang="en-US" sz="2800" b="1" u="sng" dirty="0" smtClean="0"/>
              <a:t>Software Documentation</a:t>
            </a:r>
            <a:r>
              <a:rPr lang="en-US" sz="2800" b="1" dirty="0" smtClean="0"/>
              <a:t>:</a:t>
            </a:r>
            <a:endParaRPr lang="en-US" sz="2800" b="1" dirty="0"/>
          </a:p>
        </p:txBody>
      </p:sp>
      <p:sp>
        <p:nvSpPr>
          <p:cNvPr id="3" name="TextBox 2"/>
          <p:cNvSpPr txBox="1"/>
          <p:nvPr/>
        </p:nvSpPr>
        <p:spPr>
          <a:xfrm>
            <a:off x="565562" y="883207"/>
            <a:ext cx="9601200" cy="2585323"/>
          </a:xfrm>
          <a:prstGeom prst="rect">
            <a:avLst/>
          </a:prstGeom>
          <a:noFill/>
        </p:spPr>
        <p:txBody>
          <a:bodyPr wrap="square" rtlCol="0">
            <a:spAutoFit/>
          </a:bodyPr>
          <a:lstStyle/>
          <a:p>
            <a:r>
              <a:rPr lang="en-US" dirty="0"/>
              <a:t>Software documentation is any documentation created to help users or developers understand a piece of software’s features and functions. This type of technical documentation consists of written tutorials, videos, user guides, and training manuals, which aim to aid users in comprehending a piece of software’s features, operations, and functionality. </a:t>
            </a:r>
            <a:endParaRPr lang="en-US" dirty="0" smtClean="0"/>
          </a:p>
          <a:p>
            <a:endParaRPr lang="en-US" dirty="0"/>
          </a:p>
          <a:p>
            <a:r>
              <a:rPr lang="en-US" dirty="0" smtClean="0"/>
              <a:t>In </a:t>
            </a:r>
            <a:r>
              <a:rPr lang="en-US" dirty="0"/>
              <a:t>our project we refers READ.ME documentation. If anyone want to get full software documentation of our project they can visit in our </a:t>
            </a:r>
            <a:r>
              <a:rPr lang="en-US" dirty="0" err="1"/>
              <a:t>Github</a:t>
            </a:r>
            <a:r>
              <a:rPr lang="en-US" dirty="0"/>
              <a:t> link</a:t>
            </a:r>
            <a:r>
              <a:rPr lang="en-US" dirty="0" smtClean="0"/>
              <a:t>. </a:t>
            </a:r>
            <a:r>
              <a:rPr lang="en-US" dirty="0"/>
              <a:t>: </a:t>
            </a:r>
            <a:r>
              <a:rPr lang="en-US" dirty="0">
                <a:hlinkClick r:id="rId2"/>
              </a:rPr>
              <a:t>https://</a:t>
            </a:r>
            <a:r>
              <a:rPr lang="en-US" dirty="0" smtClean="0">
                <a:hlinkClick r:id="rId2"/>
              </a:rPr>
              <a:t>github.com/Tehsim/University_Projects/tree/main/software_projects/SE%20Project</a:t>
            </a:r>
            <a:endParaRPr lang="en-US" dirty="0" smtClean="0"/>
          </a:p>
          <a:p>
            <a:endParaRPr lang="en-US" dirty="0"/>
          </a:p>
        </p:txBody>
      </p:sp>
      <p:sp>
        <p:nvSpPr>
          <p:cNvPr id="4" name="TextBox 3"/>
          <p:cNvSpPr txBox="1"/>
          <p:nvPr/>
        </p:nvSpPr>
        <p:spPr>
          <a:xfrm>
            <a:off x="654772" y="3310153"/>
            <a:ext cx="10242628" cy="2862322"/>
          </a:xfrm>
          <a:prstGeom prst="rect">
            <a:avLst/>
          </a:prstGeom>
          <a:noFill/>
        </p:spPr>
        <p:txBody>
          <a:bodyPr wrap="square" rtlCol="0">
            <a:spAutoFit/>
          </a:bodyPr>
          <a:lstStyle/>
          <a:p>
            <a:pPr marL="285750" indent="-285750">
              <a:buFont typeface="Wingdings" pitchFamily="2" charset="2"/>
              <a:buChar char="Ø"/>
            </a:pPr>
            <a:r>
              <a:rPr lang="en-US" sz="2000" dirty="0"/>
              <a:t>Login-</a:t>
            </a:r>
            <a:r>
              <a:rPr lang="en-US" sz="2000" dirty="0" smtClean="0"/>
              <a:t>&gt; Dashboard</a:t>
            </a:r>
          </a:p>
          <a:p>
            <a:pPr marL="285750" indent="-285750">
              <a:buFont typeface="Wingdings" pitchFamily="2" charset="2"/>
              <a:buChar char="Ø"/>
            </a:pPr>
            <a:r>
              <a:rPr lang="en-US" sz="2000" dirty="0"/>
              <a:t>Dashboard-</a:t>
            </a:r>
            <a:r>
              <a:rPr lang="en-US" sz="2000" dirty="0" smtClean="0"/>
              <a:t>&gt; Hotel Management System-&gt; Reception</a:t>
            </a:r>
          </a:p>
          <a:p>
            <a:pPr marL="285750" indent="-285750">
              <a:buFont typeface="Wingdings" pitchFamily="2" charset="2"/>
              <a:buChar char="Ø"/>
            </a:pPr>
            <a:r>
              <a:rPr lang="en-US" sz="2000" dirty="0"/>
              <a:t>Dashboard-</a:t>
            </a:r>
            <a:r>
              <a:rPr lang="en-US" sz="2000" dirty="0" smtClean="0"/>
              <a:t>&gt; Admin</a:t>
            </a:r>
          </a:p>
          <a:p>
            <a:pPr marL="285750" indent="-285750">
              <a:buFont typeface="Wingdings" pitchFamily="2" charset="2"/>
              <a:buChar char="Ø"/>
            </a:pPr>
            <a:r>
              <a:rPr lang="en-US" sz="2000" dirty="0" smtClean="0"/>
              <a:t>Admin-&gt;  Add Employee,  Add Rooms,  Add Drivers</a:t>
            </a:r>
          </a:p>
          <a:p>
            <a:pPr marL="285750" indent="-285750">
              <a:buFont typeface="Wingdings" pitchFamily="2" charset="2"/>
              <a:buChar char="Ø"/>
            </a:pPr>
            <a:r>
              <a:rPr lang="en-US" sz="2000" dirty="0"/>
              <a:t>Add </a:t>
            </a:r>
            <a:r>
              <a:rPr lang="en-US" sz="2000" dirty="0" smtClean="0"/>
              <a:t>Employee-&gt; Employee adding form</a:t>
            </a:r>
          </a:p>
          <a:p>
            <a:pPr marL="285750" indent="-285750">
              <a:buFont typeface="Wingdings" pitchFamily="2" charset="2"/>
              <a:buChar char="Ø"/>
            </a:pPr>
            <a:r>
              <a:rPr lang="en-US" sz="2000" dirty="0"/>
              <a:t>Add </a:t>
            </a:r>
            <a:r>
              <a:rPr lang="en-US" sz="2000" dirty="0" smtClean="0"/>
              <a:t>Rooms -&gt; Room adding form</a:t>
            </a:r>
          </a:p>
          <a:p>
            <a:pPr marL="285750" indent="-285750">
              <a:buFont typeface="Wingdings" pitchFamily="2" charset="2"/>
              <a:buChar char="Ø"/>
            </a:pPr>
            <a:r>
              <a:rPr lang="en-US" sz="2000" dirty="0"/>
              <a:t>Add </a:t>
            </a:r>
            <a:r>
              <a:rPr lang="en-US" sz="2000" dirty="0" smtClean="0"/>
              <a:t>Drivers-&gt; Driver Adding form</a:t>
            </a:r>
          </a:p>
          <a:p>
            <a:pPr marL="285750" indent="-285750">
              <a:buFont typeface="Wingdings" pitchFamily="2" charset="2"/>
              <a:buChar char="Ø"/>
            </a:pPr>
            <a:r>
              <a:rPr lang="en-US" sz="2000" dirty="0" smtClean="0"/>
              <a:t>Reception-&gt; New Customer Form</a:t>
            </a:r>
            <a:r>
              <a:rPr lang="en-US" sz="2000" dirty="0"/>
              <a:t>, Room, Department , </a:t>
            </a:r>
            <a:r>
              <a:rPr lang="en-US" sz="2000" dirty="0" smtClean="0"/>
              <a:t>All Employees, Customer Info, Manager Info, Checkout</a:t>
            </a:r>
            <a:r>
              <a:rPr lang="en-US" sz="2000" dirty="0"/>
              <a:t>, </a:t>
            </a:r>
            <a:r>
              <a:rPr lang="en-US" sz="2000" dirty="0" smtClean="0"/>
              <a:t> Update Status</a:t>
            </a:r>
            <a:r>
              <a:rPr lang="en-US" sz="2000" dirty="0"/>
              <a:t>, </a:t>
            </a:r>
            <a:r>
              <a:rPr lang="en-US" sz="2000" dirty="0" smtClean="0"/>
              <a:t> Update Room Status</a:t>
            </a:r>
            <a:r>
              <a:rPr lang="en-US" sz="2000" dirty="0"/>
              <a:t>, </a:t>
            </a:r>
            <a:r>
              <a:rPr lang="en-US" sz="2000" dirty="0" smtClean="0"/>
              <a:t> Pickup Service, Search Room, Logout</a:t>
            </a:r>
            <a:r>
              <a:rPr lang="en-US" sz="2000" dirty="0"/>
              <a:t>.</a:t>
            </a:r>
          </a:p>
        </p:txBody>
      </p:sp>
    </p:spTree>
    <p:extLst>
      <p:ext uri="{BB962C8B-B14F-4D97-AF65-F5344CB8AC3E}">
        <p14:creationId xmlns:p14="http://schemas.microsoft.com/office/powerpoint/2010/main" val="399796896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30000">
              <a:srgbClr val="D6E6F5"/>
            </a:gs>
            <a:gs pos="38000">
              <a:srgbClr val="EFF5FB"/>
            </a:gs>
            <a:gs pos="79000">
              <a:schemeClr val="accent1">
                <a:lumMod val="40000"/>
                <a:lumOff val="60000"/>
              </a:schemeClr>
            </a:gs>
            <a:gs pos="5000">
              <a:schemeClr val="tx2">
                <a:lumMod val="40000"/>
                <a:lumOff val="60000"/>
              </a:schemeClr>
            </a:gs>
            <a:gs pos="65560">
              <a:schemeClr val="accent5">
                <a:lumMod val="20000"/>
                <a:lumOff val="80000"/>
              </a:schemeClr>
            </a:gs>
            <a:gs pos="55000">
              <a:schemeClr val="accent1">
                <a:lumMod val="5000"/>
                <a:lumOff val="95000"/>
              </a:schemeClr>
            </a:gs>
          </a:gsLst>
          <a:lin ang="5400000" scaled="1"/>
        </a:gradFill>
        <a:effectLst/>
      </p:bgPr>
    </p:bg>
    <p:spTree>
      <p:nvGrpSpPr>
        <p:cNvPr id="1" name=""/>
        <p:cNvGrpSpPr/>
        <p:nvPr/>
      </p:nvGrpSpPr>
      <p:grpSpPr>
        <a:xfrm>
          <a:off x="0" y="0"/>
          <a:ext cx="0" cy="0"/>
          <a:chOff x="0" y="0"/>
          <a:chExt cx="0" cy="0"/>
        </a:xfrm>
      </p:grpSpPr>
      <p:sp>
        <p:nvSpPr>
          <p:cNvPr id="2" name="TextBox 1"/>
          <p:cNvSpPr txBox="1"/>
          <p:nvPr/>
        </p:nvSpPr>
        <p:spPr>
          <a:xfrm>
            <a:off x="2361338" y="540947"/>
            <a:ext cx="7762875" cy="707886"/>
          </a:xfrm>
          <a:prstGeom prst="rect">
            <a:avLst/>
          </a:prstGeom>
          <a:noFill/>
        </p:spPr>
        <p:txBody>
          <a:bodyPr wrap="square" rtlCol="0">
            <a:spAutoFit/>
          </a:bodyPr>
          <a:lstStyle/>
          <a:p>
            <a:r>
              <a:rPr lang="en-US" sz="4000" b="1" i="1" dirty="0" smtClean="0">
                <a:solidFill>
                  <a:schemeClr val="tx1">
                    <a:lumMod val="95000"/>
                    <a:lumOff val="5000"/>
                  </a:schemeClr>
                </a:solidFill>
                <a:latin typeface="Century Schoolbook" panose="02040604050505020304" pitchFamily="18" charset="0"/>
              </a:rPr>
              <a:t>~Welcome to Our Project~</a:t>
            </a:r>
            <a:r>
              <a:rPr lang="en-US" sz="3200" dirty="0" smtClean="0">
                <a:solidFill>
                  <a:schemeClr val="tx1">
                    <a:lumMod val="95000"/>
                    <a:lumOff val="5000"/>
                  </a:schemeClr>
                </a:solidFill>
                <a:latin typeface="Blackadder ITC" panose="04020505051007020D02" pitchFamily="82" charset="0"/>
              </a:rPr>
              <a:t>                       </a:t>
            </a:r>
            <a:endParaRPr lang="en-US" sz="4000" b="1" dirty="0">
              <a:solidFill>
                <a:schemeClr val="accent1">
                  <a:lumMod val="50000"/>
                </a:schemeClr>
              </a:solidFill>
              <a:latin typeface="Algerian" panose="04020705040A02060702" pitchFamily="82"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88067" y="1653968"/>
            <a:ext cx="8483600" cy="4520458"/>
          </a:xfrm>
          <a:prstGeom prst="rect">
            <a:avLst/>
          </a:prstGeom>
        </p:spPr>
      </p:pic>
    </p:spTree>
    <p:extLst>
      <p:ext uri="{BB962C8B-B14F-4D97-AF65-F5344CB8AC3E}">
        <p14:creationId xmlns:p14="http://schemas.microsoft.com/office/powerpoint/2010/main" val="34948990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30000">
              <a:srgbClr val="D6E6F5"/>
            </a:gs>
            <a:gs pos="38000">
              <a:srgbClr val="EFF5FB"/>
            </a:gs>
            <a:gs pos="79000">
              <a:schemeClr val="accent1">
                <a:lumMod val="40000"/>
                <a:lumOff val="60000"/>
              </a:schemeClr>
            </a:gs>
            <a:gs pos="5000">
              <a:schemeClr val="tx2">
                <a:lumMod val="40000"/>
                <a:lumOff val="60000"/>
              </a:schemeClr>
            </a:gs>
            <a:gs pos="65560">
              <a:schemeClr val="accent5">
                <a:lumMod val="20000"/>
                <a:lumOff val="80000"/>
              </a:schemeClr>
            </a:gs>
            <a:gs pos="55000">
              <a:schemeClr val="accent1">
                <a:lumMod val="5000"/>
                <a:lumOff val="95000"/>
              </a:schemeClr>
            </a:gs>
          </a:gsLst>
          <a:lin ang="5400000" scaled="1"/>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87786" y="2030609"/>
            <a:ext cx="5616427" cy="2796782"/>
          </a:xfrm>
          <a:prstGeom prst="rect">
            <a:avLst/>
          </a:prstGeom>
        </p:spPr>
      </p:pic>
      <p:sp>
        <p:nvSpPr>
          <p:cNvPr id="5" name="Rectangle 4"/>
          <p:cNvSpPr/>
          <p:nvPr/>
        </p:nvSpPr>
        <p:spPr>
          <a:xfrm>
            <a:off x="3287786" y="1648061"/>
            <a:ext cx="1777153" cy="369332"/>
          </a:xfrm>
          <a:prstGeom prst="rect">
            <a:avLst/>
          </a:prstGeom>
          <a:solidFill>
            <a:srgbClr val="FFFF00"/>
          </a:solidFill>
        </p:spPr>
        <p:txBody>
          <a:bodyPr wrap="none">
            <a:spAutoFit/>
          </a:bodyPr>
          <a:lstStyle/>
          <a:p>
            <a:pPr marL="285750" indent="-285750">
              <a:buFont typeface="Wingdings" pitchFamily="2" charset="2"/>
              <a:buChar char="Ø"/>
            </a:pPr>
            <a:r>
              <a:rPr lang="en-US" dirty="0" smtClean="0"/>
              <a:t>Login window</a:t>
            </a:r>
            <a:endParaRPr lang="en-US" dirty="0"/>
          </a:p>
        </p:txBody>
      </p:sp>
    </p:spTree>
    <p:extLst>
      <p:ext uri="{BB962C8B-B14F-4D97-AF65-F5344CB8AC3E}">
        <p14:creationId xmlns:p14="http://schemas.microsoft.com/office/powerpoint/2010/main" val="17844131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30000">
              <a:srgbClr val="D6E6F5"/>
            </a:gs>
            <a:gs pos="38000">
              <a:srgbClr val="EFF5FB"/>
            </a:gs>
            <a:gs pos="79000">
              <a:schemeClr val="accent1">
                <a:lumMod val="40000"/>
                <a:lumOff val="60000"/>
              </a:schemeClr>
            </a:gs>
            <a:gs pos="5000">
              <a:schemeClr val="tx2">
                <a:lumMod val="40000"/>
                <a:lumOff val="60000"/>
              </a:schemeClr>
            </a:gs>
            <a:gs pos="65560">
              <a:schemeClr val="accent5">
                <a:lumMod val="20000"/>
                <a:lumOff val="80000"/>
              </a:schemeClr>
            </a:gs>
            <a:gs pos="55000">
              <a:schemeClr val="accent1">
                <a:lumMod val="5000"/>
                <a:lumOff val="95000"/>
              </a:schemeClr>
            </a:gs>
          </a:gsLst>
          <a:lin ang="5400000" scaled="1"/>
        </a:gra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0200" y="1310423"/>
            <a:ext cx="7739524" cy="4115652"/>
          </a:xfrm>
          <a:prstGeom prst="rect">
            <a:avLst/>
          </a:prstGeom>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b="25555"/>
          <a:stretch/>
        </p:blipFill>
        <p:spPr>
          <a:xfrm>
            <a:off x="8483599" y="3368338"/>
            <a:ext cx="3225800" cy="2062460"/>
          </a:xfrm>
          <a:prstGeom prst="rect">
            <a:avLst/>
          </a:prstGeom>
        </p:spPr>
      </p:pic>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b="22283"/>
          <a:stretch/>
        </p:blipFill>
        <p:spPr>
          <a:xfrm>
            <a:off x="8483599" y="1129448"/>
            <a:ext cx="3335867" cy="2036599"/>
          </a:xfrm>
          <a:prstGeom prst="rect">
            <a:avLst/>
          </a:prstGeom>
        </p:spPr>
      </p:pic>
      <p:sp>
        <p:nvSpPr>
          <p:cNvPr id="7" name="Frame 6"/>
          <p:cNvSpPr/>
          <p:nvPr/>
        </p:nvSpPr>
        <p:spPr>
          <a:xfrm>
            <a:off x="238760" y="1141095"/>
            <a:ext cx="1363980" cy="922020"/>
          </a:xfrm>
          <a:prstGeom prst="frame">
            <a:avLst>
              <a:gd name="adj1" fmla="val 5062"/>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Rectangle 7"/>
          <p:cNvSpPr/>
          <p:nvPr/>
        </p:nvSpPr>
        <p:spPr>
          <a:xfrm>
            <a:off x="238760" y="762474"/>
            <a:ext cx="2223237" cy="369332"/>
          </a:xfrm>
          <a:prstGeom prst="rect">
            <a:avLst/>
          </a:prstGeom>
          <a:solidFill>
            <a:srgbClr val="FFFF00"/>
          </a:solidFill>
        </p:spPr>
        <p:txBody>
          <a:bodyPr wrap="none">
            <a:spAutoFit/>
          </a:bodyPr>
          <a:lstStyle/>
          <a:p>
            <a:pPr marL="285750" indent="-285750">
              <a:buFont typeface="Wingdings" pitchFamily="2" charset="2"/>
              <a:buChar char="Ø"/>
            </a:pPr>
            <a:r>
              <a:rPr lang="en-US" dirty="0" smtClean="0"/>
              <a:t>Home Page Design</a:t>
            </a:r>
            <a:endParaRPr lang="en-US" dirty="0"/>
          </a:p>
        </p:txBody>
      </p:sp>
      <p:sp>
        <p:nvSpPr>
          <p:cNvPr id="9" name="Right Arrow 8"/>
          <p:cNvSpPr/>
          <p:nvPr/>
        </p:nvSpPr>
        <p:spPr>
          <a:xfrm>
            <a:off x="7597918" y="3260888"/>
            <a:ext cx="830580" cy="126442"/>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8275953" y="660316"/>
            <a:ext cx="3751157" cy="369332"/>
          </a:xfrm>
          <a:prstGeom prst="rect">
            <a:avLst/>
          </a:prstGeom>
          <a:solidFill>
            <a:srgbClr val="FFFF00"/>
          </a:solidFill>
        </p:spPr>
        <p:txBody>
          <a:bodyPr wrap="square">
            <a:spAutoFit/>
          </a:bodyPr>
          <a:lstStyle/>
          <a:p>
            <a:pPr marL="285750" indent="-285750">
              <a:buFont typeface="Wingdings" pitchFamily="2" charset="2"/>
              <a:buChar char="Ø"/>
            </a:pPr>
            <a:r>
              <a:rPr lang="en-US" dirty="0" smtClean="0"/>
              <a:t>Dropdown details of the </a:t>
            </a:r>
            <a:r>
              <a:rPr lang="en-US" dirty="0" err="1"/>
              <a:t>M</a:t>
            </a:r>
            <a:r>
              <a:rPr lang="en-US" dirty="0" err="1" smtClean="0"/>
              <a:t>enubar</a:t>
            </a:r>
            <a:endParaRPr lang="en-US" dirty="0"/>
          </a:p>
        </p:txBody>
      </p:sp>
    </p:spTree>
    <p:extLst>
      <p:ext uri="{BB962C8B-B14F-4D97-AF65-F5344CB8AC3E}">
        <p14:creationId xmlns:p14="http://schemas.microsoft.com/office/powerpoint/2010/main" val="184420500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1487</TotalTime>
  <Words>858</Words>
  <Application>Microsoft Office PowerPoint</Application>
  <PresentationFormat>Custom</PresentationFormat>
  <Paragraphs>108</Paragraphs>
  <Slides>28</Slides>
  <Notes>0</Notes>
  <HiddenSlides>0</HiddenSlides>
  <MMClips>0</MMClips>
  <ScaleCrop>false</ScaleCrop>
  <HeadingPairs>
    <vt:vector size="4" baseType="variant">
      <vt:variant>
        <vt:lpstr>Theme</vt:lpstr>
      </vt:variant>
      <vt:variant>
        <vt:i4>1</vt:i4>
      </vt:variant>
      <vt:variant>
        <vt:lpstr>Slide Titles</vt:lpstr>
      </vt:variant>
      <vt:variant>
        <vt:i4>28</vt:i4>
      </vt:variant>
    </vt:vector>
  </HeadingPairs>
  <TitlesOfParts>
    <vt:vector size="29"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DELL</dc:creator>
  <cp:lastModifiedBy>Dell</cp:lastModifiedBy>
  <cp:revision>73</cp:revision>
  <dcterms:created xsi:type="dcterms:W3CDTF">2021-07-01T06:22:33Z</dcterms:created>
  <dcterms:modified xsi:type="dcterms:W3CDTF">2022-11-26T18:49:48Z</dcterms:modified>
</cp:coreProperties>
</file>